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34"/>
  </p:notesMasterIdLst>
  <p:sldIdLst>
    <p:sldId id="256" r:id="rId2"/>
    <p:sldId id="267" r:id="rId3"/>
    <p:sldId id="269" r:id="rId4"/>
    <p:sldId id="291" r:id="rId5"/>
    <p:sldId id="270" r:id="rId6"/>
    <p:sldId id="289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90" r:id="rId19"/>
    <p:sldId id="286" r:id="rId20"/>
    <p:sldId id="292" r:id="rId21"/>
    <p:sldId id="271" r:id="rId22"/>
    <p:sldId id="268" r:id="rId23"/>
    <p:sldId id="265" r:id="rId24"/>
    <p:sldId id="260" r:id="rId25"/>
    <p:sldId id="263" r:id="rId26"/>
    <p:sldId id="264" r:id="rId27"/>
    <p:sldId id="295" r:id="rId28"/>
    <p:sldId id="274" r:id="rId29"/>
    <p:sldId id="287" r:id="rId30"/>
    <p:sldId id="293" r:id="rId31"/>
    <p:sldId id="297" r:id="rId32"/>
    <p:sldId id="298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84201" autoAdjust="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6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42104-3B0C-46AE-B0E5-F5C79DD6E481}" type="doc">
      <dgm:prSet loTypeId="urn:microsoft.com/office/officeart/2005/8/layout/rings+Icon" loCatId="relationship" qsTypeId="urn:microsoft.com/office/officeart/2005/8/quickstyle/simple1#1" qsCatId="simple" csTypeId="urn:microsoft.com/office/officeart/2005/8/colors/colorful3" csCatId="colorful" phldr="1"/>
      <dgm:spPr/>
    </dgm:pt>
    <dgm:pt modelId="{F2DE3A01-63FF-4DFA-954F-C39BCAC00DC4}">
      <dgm:prSet phldrT="[Text]"/>
      <dgm:spPr/>
      <dgm:t>
        <a:bodyPr/>
        <a:lstStyle/>
        <a:p>
          <a:r>
            <a:rPr lang="en-US" b="1" dirty="0" smtClean="0"/>
            <a:t>1. To share solar cooking resources and lessons learned</a:t>
          </a:r>
          <a:r>
            <a:rPr lang="en-US" dirty="0" smtClean="0"/>
            <a:t> </a:t>
          </a:r>
          <a:r>
            <a:rPr lang="en-US" b="1" dirty="0" smtClean="0"/>
            <a:t>to benefit the Global Alliance</a:t>
          </a:r>
          <a:r>
            <a:rPr lang="en-US" dirty="0" smtClean="0"/>
            <a:t> </a:t>
          </a:r>
          <a:r>
            <a:rPr lang="en-US" b="1" dirty="0" smtClean="0"/>
            <a:t>and its partners.</a:t>
          </a:r>
          <a:endParaRPr lang="en-US" b="1" dirty="0"/>
        </a:p>
      </dgm:t>
    </dgm:pt>
    <dgm:pt modelId="{3B958A5E-C541-4749-B6B7-0EEDEF56E373}" type="parTrans" cxnId="{5CD1909A-231E-4218-B352-FF8ACCC024FA}">
      <dgm:prSet/>
      <dgm:spPr/>
      <dgm:t>
        <a:bodyPr/>
        <a:lstStyle/>
        <a:p>
          <a:endParaRPr lang="en-US"/>
        </a:p>
      </dgm:t>
    </dgm:pt>
    <dgm:pt modelId="{805F258C-11BD-45CD-85B1-773203D2D7F6}" type="sibTrans" cxnId="{5CD1909A-231E-4218-B352-FF8ACCC024FA}">
      <dgm:prSet/>
      <dgm:spPr/>
      <dgm:t>
        <a:bodyPr/>
        <a:lstStyle/>
        <a:p>
          <a:endParaRPr lang="en-US"/>
        </a:p>
      </dgm:t>
    </dgm:pt>
    <dgm:pt modelId="{61806B04-8020-4824-93E3-3809F65D1929}">
      <dgm:prSet phldrT="[Text]"/>
      <dgm:spPr/>
      <dgm:t>
        <a:bodyPr/>
        <a:lstStyle/>
        <a:p>
          <a:r>
            <a:rPr lang="en-US" b="1" dirty="0" smtClean="0"/>
            <a:t>3. To co-create tools, standards and resources meeting needs of GACC and SC community.</a:t>
          </a:r>
          <a:endParaRPr lang="en-US" dirty="0"/>
        </a:p>
      </dgm:t>
    </dgm:pt>
    <dgm:pt modelId="{ACC5045B-C5FB-4060-8EE4-F2D08F0C5473}" type="parTrans" cxnId="{C85B75C0-94D7-44E8-A898-866C3441ED2F}">
      <dgm:prSet/>
      <dgm:spPr/>
      <dgm:t>
        <a:bodyPr/>
        <a:lstStyle/>
        <a:p>
          <a:endParaRPr lang="en-US"/>
        </a:p>
      </dgm:t>
    </dgm:pt>
    <dgm:pt modelId="{624D6D10-6C42-48FB-81BF-B1704D75671D}" type="sibTrans" cxnId="{C85B75C0-94D7-44E8-A898-866C3441ED2F}">
      <dgm:prSet/>
      <dgm:spPr/>
      <dgm:t>
        <a:bodyPr/>
        <a:lstStyle/>
        <a:p>
          <a:endParaRPr lang="en-US"/>
        </a:p>
      </dgm:t>
    </dgm:pt>
    <dgm:pt modelId="{09FED196-12AB-42CC-9699-EEF575EAD72B}">
      <dgm:prSet phldrT="[Text]"/>
      <dgm:spPr/>
      <dgm:t>
        <a:bodyPr/>
        <a:lstStyle/>
        <a:p>
          <a:r>
            <a:rPr lang="en-US" b="1" dirty="0" smtClean="0"/>
            <a:t>2. To share Global Alliance resources with SC community  to advance SC projects and commercialization.</a:t>
          </a:r>
          <a:endParaRPr lang="en-US" b="1" dirty="0"/>
        </a:p>
      </dgm:t>
    </dgm:pt>
    <dgm:pt modelId="{A2F341BD-F924-412D-9E99-9B612FE57907}" type="parTrans" cxnId="{D2FD2DF9-667A-4407-986E-D181AF1278F7}">
      <dgm:prSet/>
      <dgm:spPr/>
      <dgm:t>
        <a:bodyPr/>
        <a:lstStyle/>
        <a:p>
          <a:endParaRPr lang="en-US"/>
        </a:p>
      </dgm:t>
    </dgm:pt>
    <dgm:pt modelId="{3764DA7C-23D7-4A77-865B-176663895FA6}" type="sibTrans" cxnId="{D2FD2DF9-667A-4407-986E-D181AF1278F7}">
      <dgm:prSet/>
      <dgm:spPr/>
      <dgm:t>
        <a:bodyPr/>
        <a:lstStyle/>
        <a:p>
          <a:endParaRPr lang="en-US"/>
        </a:p>
      </dgm:t>
    </dgm:pt>
    <dgm:pt modelId="{4C08EB28-EC3D-4E12-A290-AA579584E7F1}" type="pres">
      <dgm:prSet presAssocID="{8BF42104-3B0C-46AE-B0E5-F5C79DD6E481}" presName="Name0" presStyleCnt="0">
        <dgm:presLayoutVars>
          <dgm:chMax val="7"/>
          <dgm:dir/>
          <dgm:resizeHandles val="exact"/>
        </dgm:presLayoutVars>
      </dgm:prSet>
      <dgm:spPr/>
    </dgm:pt>
    <dgm:pt modelId="{E943B22D-8AD4-4D06-AD9B-94BA8C8BE74F}" type="pres">
      <dgm:prSet presAssocID="{8BF42104-3B0C-46AE-B0E5-F5C79DD6E481}" presName="ellipse1" presStyleLbl="vennNode1" presStyleIdx="0" presStyleCnt="3" custLinFactNeighborX="-2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B68AD-843C-48F5-BD86-96D2E0148C58}" type="pres">
      <dgm:prSet presAssocID="{8BF42104-3B0C-46AE-B0E5-F5C79DD6E481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30DEB-1F64-4301-870E-63C2CAC9DE1D}" type="pres">
      <dgm:prSet presAssocID="{8BF42104-3B0C-46AE-B0E5-F5C79DD6E481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A0B789-64E1-4068-A210-030B07753D0A}" type="presOf" srcId="{8BF42104-3B0C-46AE-B0E5-F5C79DD6E481}" destId="{4C08EB28-EC3D-4E12-A290-AA579584E7F1}" srcOrd="0" destOrd="0" presId="urn:microsoft.com/office/officeart/2005/8/layout/rings+Icon"/>
    <dgm:cxn modelId="{5CD1909A-231E-4218-B352-FF8ACCC024FA}" srcId="{8BF42104-3B0C-46AE-B0E5-F5C79DD6E481}" destId="{F2DE3A01-63FF-4DFA-954F-C39BCAC00DC4}" srcOrd="0" destOrd="0" parTransId="{3B958A5E-C541-4749-B6B7-0EEDEF56E373}" sibTransId="{805F258C-11BD-45CD-85B1-773203D2D7F6}"/>
    <dgm:cxn modelId="{6A2C354F-DD2C-4D03-ACA6-AF92CC4BD273}" type="presOf" srcId="{F2DE3A01-63FF-4DFA-954F-C39BCAC00DC4}" destId="{E943B22D-8AD4-4D06-AD9B-94BA8C8BE74F}" srcOrd="0" destOrd="0" presId="urn:microsoft.com/office/officeart/2005/8/layout/rings+Icon"/>
    <dgm:cxn modelId="{ECE4A849-024E-4637-8C3C-1A8F20035D31}" type="presOf" srcId="{61806B04-8020-4824-93E3-3809F65D1929}" destId="{181B68AD-843C-48F5-BD86-96D2E0148C58}" srcOrd="0" destOrd="0" presId="urn:microsoft.com/office/officeart/2005/8/layout/rings+Icon"/>
    <dgm:cxn modelId="{D2FD2DF9-667A-4407-986E-D181AF1278F7}" srcId="{8BF42104-3B0C-46AE-B0E5-F5C79DD6E481}" destId="{09FED196-12AB-42CC-9699-EEF575EAD72B}" srcOrd="2" destOrd="0" parTransId="{A2F341BD-F924-412D-9E99-9B612FE57907}" sibTransId="{3764DA7C-23D7-4A77-865B-176663895FA6}"/>
    <dgm:cxn modelId="{0DAC97D4-C61E-4958-B145-8F89E48CAB5F}" type="presOf" srcId="{09FED196-12AB-42CC-9699-EEF575EAD72B}" destId="{A5130DEB-1F64-4301-870E-63C2CAC9DE1D}" srcOrd="0" destOrd="0" presId="urn:microsoft.com/office/officeart/2005/8/layout/rings+Icon"/>
    <dgm:cxn modelId="{C85B75C0-94D7-44E8-A898-866C3441ED2F}" srcId="{8BF42104-3B0C-46AE-B0E5-F5C79DD6E481}" destId="{61806B04-8020-4824-93E3-3809F65D1929}" srcOrd="1" destOrd="0" parTransId="{ACC5045B-C5FB-4060-8EE4-F2D08F0C5473}" sibTransId="{624D6D10-6C42-48FB-81BF-B1704D75671D}"/>
    <dgm:cxn modelId="{63B9BA41-AA0F-45F2-A0F8-2E8AAB58831B}" type="presParOf" srcId="{4C08EB28-EC3D-4E12-A290-AA579584E7F1}" destId="{E943B22D-8AD4-4D06-AD9B-94BA8C8BE74F}" srcOrd="0" destOrd="0" presId="urn:microsoft.com/office/officeart/2005/8/layout/rings+Icon"/>
    <dgm:cxn modelId="{3E59D726-A78E-44E7-B56B-BF9FDD070450}" type="presParOf" srcId="{4C08EB28-EC3D-4E12-A290-AA579584E7F1}" destId="{181B68AD-843C-48F5-BD86-96D2E0148C58}" srcOrd="1" destOrd="0" presId="urn:microsoft.com/office/officeart/2005/8/layout/rings+Icon"/>
    <dgm:cxn modelId="{26636230-E9B1-47E9-82F2-510B23253C3C}" type="presParOf" srcId="{4C08EB28-EC3D-4E12-A290-AA579584E7F1}" destId="{A5130DEB-1F64-4301-870E-63C2CAC9DE1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3B22D-8AD4-4D06-AD9B-94BA8C8BE74F}">
      <dsp:nvSpPr>
        <dsp:cNvPr id="0" name=""/>
        <dsp:cNvSpPr/>
      </dsp:nvSpPr>
      <dsp:spPr>
        <a:xfrm>
          <a:off x="801315" y="0"/>
          <a:ext cx="3108511" cy="31084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1. To share solar cooking resources and lessons learned</a:t>
          </a:r>
          <a:r>
            <a:rPr lang="en-US" sz="1700" kern="1200" dirty="0" smtClean="0"/>
            <a:t> </a:t>
          </a:r>
          <a:r>
            <a:rPr lang="en-US" sz="1700" b="1" kern="1200" dirty="0" smtClean="0"/>
            <a:t>to benefit the Global Alliance</a:t>
          </a:r>
          <a:r>
            <a:rPr lang="en-US" sz="1700" kern="1200" dirty="0" smtClean="0"/>
            <a:t> </a:t>
          </a:r>
          <a:r>
            <a:rPr lang="en-US" sz="1700" b="1" kern="1200" dirty="0" smtClean="0"/>
            <a:t>and its partners.</a:t>
          </a:r>
          <a:endParaRPr lang="en-US" sz="1700" b="1" kern="1200" dirty="0"/>
        </a:p>
      </dsp:txBody>
      <dsp:txXfrm>
        <a:off x="1256546" y="455224"/>
        <a:ext cx="2198049" cy="2198019"/>
      </dsp:txXfrm>
    </dsp:sp>
    <dsp:sp modelId="{181B68AD-843C-48F5-BD86-96D2E0148C58}">
      <dsp:nvSpPr>
        <dsp:cNvPr id="0" name=""/>
        <dsp:cNvSpPr/>
      </dsp:nvSpPr>
      <dsp:spPr>
        <a:xfrm>
          <a:off x="2479380" y="2073174"/>
          <a:ext cx="3108511" cy="3108467"/>
        </a:xfrm>
        <a:prstGeom prst="ellipse">
          <a:avLst/>
        </a:prstGeom>
        <a:solidFill>
          <a:schemeClr val="accent3">
            <a:alpha val="50000"/>
            <a:hueOff val="1655123"/>
            <a:satOff val="-311"/>
            <a:lumOff val="833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3. To co-create tools, standards and resources meeting needs of GACC and SC community.</a:t>
          </a:r>
          <a:endParaRPr lang="en-US" sz="1700" kern="1200" dirty="0"/>
        </a:p>
      </dsp:txBody>
      <dsp:txXfrm>
        <a:off x="2934611" y="2528398"/>
        <a:ext cx="2198049" cy="2198019"/>
      </dsp:txXfrm>
    </dsp:sp>
    <dsp:sp modelId="{A5130DEB-1F64-4301-870E-63C2CAC9DE1D}">
      <dsp:nvSpPr>
        <dsp:cNvPr id="0" name=""/>
        <dsp:cNvSpPr/>
      </dsp:nvSpPr>
      <dsp:spPr>
        <a:xfrm>
          <a:off x="4077466" y="0"/>
          <a:ext cx="3108511" cy="3108467"/>
        </a:xfrm>
        <a:prstGeom prst="ellipse">
          <a:avLst/>
        </a:prstGeom>
        <a:solidFill>
          <a:schemeClr val="accent3">
            <a:alpha val="50000"/>
            <a:hueOff val="3310247"/>
            <a:satOff val="-621"/>
            <a:lumOff val="1666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2. To share Global Alliance resources with SC community  to advance SC projects and commercialization.</a:t>
          </a:r>
          <a:endParaRPr lang="en-US" sz="1700" b="1" kern="1200" dirty="0"/>
        </a:p>
      </dsp:txBody>
      <dsp:txXfrm>
        <a:off x="4532697" y="455224"/>
        <a:ext cx="2198049" cy="2198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58CB6D-DB95-49CC-8F98-D3AF49E642C9}" type="datetimeFigureOut">
              <a:rPr lang="fr-FR"/>
              <a:pPr/>
              <a:t>28/08/2014</a:t>
            </a:fld>
            <a:endParaRPr lang="fr-F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DC06A7-DD43-4FB7-9E7C-61820247A80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464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stclimate.com/fileadmin/downloads/newsletter/fci/2010/FC_Insights_20100301_post2012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4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F933C3-3FB0-45FD-B795-B63AA25DAE83}" type="slidenum">
              <a:rPr lang="en-US" sz="1200">
                <a:latin typeface="Calibri" pitchFamily="34" charset="0"/>
              </a:rPr>
              <a:pPr algn="r"/>
              <a:t>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5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Photos</a:t>
            </a:r>
            <a:r>
              <a:rPr lang="en-US" baseline="0" dirty="0" smtClean="0"/>
              <a:t> from: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http://blog.terra-symbiosis.org/visite-des-beneficiaires-des-cuiseurs-solaires-de-bolivia-inti-sud-soleil-juillet-2011/</a:t>
            </a:r>
            <a:br>
              <a:rPr lang="en-US" dirty="0" smtClean="0"/>
            </a:br>
            <a:r>
              <a:rPr lang="en-US" dirty="0" smtClean="0"/>
              <a:t>http://www.sunoven.com/all-american-sun-oven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C06A7-DD43-4FB7-9E7C-61820247A80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72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Ningxi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Hui solar cooker photo from: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</a:br>
            <a:r>
              <a:rPr lang="en-US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Firstclimate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insights. “Looking beyond size – projects in the Post 2012 Carbon Credit Fund.” March 2010. p.8. Accessed November 2011.  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  <a:hlinkClick r:id="rId3"/>
              </a:rPr>
              <a:t>http://www.firstclimate.com/fileadmin/downloads/newsletter/fci/2010/FC_Insights_20100301_post2012.pdf</a:t>
            </a:r>
            <a:endParaRPr lang="en-US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C06A7-DD43-4FB7-9E7C-61820247A80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566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Photos from: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http://www.gosunstove.com/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http://california-sunlight.com/core-products.html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C06A7-DD43-4FB7-9E7C-61820247A80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24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Photos from: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http://www.sunbdcorp.com/products_sunfocus.php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http://www.sunoven.com/around-the-world/sunovens/villagers-sun-ovens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http://img3.wikia.nocookie.net/__cb20130105204252/solarcooking/images/7/75/Electro_solar_cooker_-_technical_specifications_and_photographs-2.pdf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C06A7-DD43-4FB7-9E7C-61820247A80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73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http://www.sunoven.com/around-the-world/sunovens/villagers-sun-ovens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http://solarcooking.wikia.com/wiki/Taqueria_Poncho,_solar_street_vendor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C06A7-DD43-4FB7-9E7C-61820247A80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94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F9364A-D217-428A-950B-DFDCEBF7B65D}" type="slidenum">
              <a:rPr lang="en-US" sz="1200">
                <a:latin typeface="Calibri" pitchFamily="34" charset="0"/>
              </a:rPr>
              <a:pPr algn="r"/>
              <a:t>18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0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A34A-6138-4194-825E-0716C7F72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956B8-4A5E-4394-8F61-7FB9CE5DC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487CE-16B4-4705-AB2A-5CC7B3C39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FC16C-D848-429A-8AA0-848A83947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4078D-2ACB-4DB1-B135-299FD37FB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2A7C7-0A9F-46B5-8520-B343EEA70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1053-DFEA-4C21-B41F-D20F8B974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C66A-E308-4460-9E44-594F16657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3512B-4D5D-4B6C-AD0A-FBAA77641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E6103-430E-4926-BA20-3147DBF21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455E-5DD6-43F4-9679-A4EEED787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FC24-5F5F-4138-87F1-91C9C634D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EAB86-9DE8-44DB-B382-025AD2407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A0710-C39B-4955-82BD-369DFBFB6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0718-1894-4B20-A867-D257B0ECE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610"/>
            <a:chExt cx="1952625" cy="5678141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610"/>
              <a:ext cx="408933" cy="3646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905"/>
              <a:ext cx="349763" cy="1310037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3005"/>
              <a:ext cx="357653" cy="820746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364"/>
              <a:ext cx="457585" cy="185325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632"/>
              <a:ext cx="144639" cy="2508273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43"/>
              <a:ext cx="111767" cy="23280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8286"/>
              <a:ext cx="68375" cy="424841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530"/>
              <a:ext cx="1168945" cy="22504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618"/>
              <a:ext cx="99932" cy="209133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942"/>
              <a:ext cx="114396" cy="559001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8033"/>
              <a:ext cx="32872" cy="18940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442"/>
              <a:ext cx="174882" cy="439309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entury Gothic" pitchFamily="34" charset="0"/>
              </a:defRPr>
            </a:lvl1pPr>
          </a:lstStyle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6EE2DE-692F-4A52-8986-85A89A81D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78DB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noven.com/around-the-world/sunovens/global-sun-ovens" TargetMode="External"/><Relationship Id="rId3" Type="http://schemas.openxmlformats.org/officeDocument/2006/relationships/hyperlink" Target="http://www.solarhouseholdenergy.org/" TargetMode="External"/><Relationship Id="rId7" Type="http://schemas.openxmlformats.org/officeDocument/2006/relationships/hyperlink" Target="http://www.gosunstove.com/" TargetMode="External"/><Relationship Id="rId2" Type="http://schemas.openxmlformats.org/officeDocument/2006/relationships/hyperlink" Target="http://solarcooking.wikia.com/wiki/CooK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larcooking.wikia.com/wiki/Solar_Cookers_International_Network_(Home)" TargetMode="External"/><Relationship Id="rId11" Type="http://schemas.openxmlformats.org/officeDocument/2006/relationships/hyperlink" Target="http://www.firstclimate.com/fileadmin/downloads/newsletter/fci/2010/FC_Insights_20100301_post2012.pdf" TargetMode="External"/><Relationship Id="rId5" Type="http://schemas.openxmlformats.org/officeDocument/2006/relationships/hyperlink" Target="http://blog.terra-symbiosis.org/visite-des-beneficiaires-des-cuiseurs-solaires-de-bolivia-inti-sud-soleil-juillet-2011/" TargetMode="External"/><Relationship Id="rId10" Type="http://schemas.openxmlformats.org/officeDocument/2006/relationships/hyperlink" Target="http://www.osti.gov/scitech/biblio/453758" TargetMode="External"/><Relationship Id="rId4" Type="http://schemas.openxmlformats.org/officeDocument/2006/relationships/hyperlink" Target="http://www.oneearthdesigns.com/" TargetMode="External"/><Relationship Id="rId9" Type="http://schemas.openxmlformats.org/officeDocument/2006/relationships/hyperlink" Target="http://solaroven.co/solar-ovens/global-sun-oven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es-online.de/fileadmin/user_upload/PDF/ISES_Webinar_SolarCookers_A_Chandak.pdf" TargetMode="External"/><Relationship Id="rId3" Type="http://schemas.openxmlformats.org/officeDocument/2006/relationships/hyperlink" Target="http://img3.wikia.nocookie.net/__cb20130105204252/solarcooking/images7/75/Electro_solar_cooker_-_technical_specifications_and_photographs-2.pdf" TargetMode="External"/><Relationship Id="rId7" Type="http://schemas.openxmlformats.org/officeDocument/2006/relationships/hyperlink" Target="http://www.tamera.org/project-groups/autonomy-technology/scheffler-reflector" TargetMode="External"/><Relationship Id="rId2" Type="http://schemas.openxmlformats.org/officeDocument/2006/relationships/hyperlink" Target="http://www.sunbdcorp.com/products_sunfocu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larcooking.wikia.com/wiki/Taqueria_Poncho,_solar_street_vendor" TargetMode="External"/><Relationship Id="rId5" Type="http://schemas.openxmlformats.org/officeDocument/2006/relationships/hyperlink" Target="http://www.sunoven.com/around-the-world/sunovens/villagers-sun-ovens" TargetMode="External"/><Relationship Id="rId4" Type="http://schemas.openxmlformats.org/officeDocument/2006/relationships/hyperlink" Target="http://california-sunlight.com/core-products.html" TargetMode="External"/><Relationship Id="rId9" Type="http://schemas.openxmlformats.org/officeDocument/2006/relationships/hyperlink" Target="http://solarcooking.wikia.com/wiki/India#Most_significant_solar_cooking_project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olarcooking.wikia.com/wiki/History_of_solar_cooking_in_India" TargetMode="External"/><Relationship Id="rId2" Type="http://schemas.openxmlformats.org/officeDocument/2006/relationships/hyperlink" Target="http://www.lowtechmagazine.com/2011/07/solar-powered-factori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larcooking.wikia.com/wiki/Most_significant_solar_cooking_projects" TargetMode="External"/><Relationship Id="rId5" Type="http://schemas.openxmlformats.org/officeDocument/2006/relationships/hyperlink" Target="http://images.wikia.com/solarcooking/images/5/55/Development_and_Application_of_Solar_Cooker_in_China_-_Chen_Xiafu_Han_Tingcun_2009.pdf" TargetMode="External"/><Relationship Id="rId4" Type="http://schemas.openxmlformats.org/officeDocument/2006/relationships/hyperlink" Target="http://cdm.unfccc.int/Projects/DB/TUEV-SUED1146238285.42/vie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CB9CF-DA66-4FD8-AEB9-0A8DEE047947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18433" name="Picture 5"/>
          <p:cNvPicPr>
            <a:picLocks noChangeAspect="1"/>
          </p:cNvPicPr>
          <p:nvPr/>
        </p:nvPicPr>
        <p:blipFill>
          <a:blip r:embed="rId3"/>
          <a:srcRect l="3148" t="9639" r="40036" b="68530"/>
          <a:stretch>
            <a:fillRect/>
          </a:stretch>
        </p:blipFill>
        <p:spPr bwMode="auto">
          <a:xfrm>
            <a:off x="10563225" y="5711825"/>
            <a:ext cx="1277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5625" y="217487"/>
            <a:ext cx="24955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9288" y="192088"/>
            <a:ext cx="3575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7038" y="166688"/>
            <a:ext cx="1052512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42188" y="160338"/>
            <a:ext cx="1525587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itle 10"/>
          <p:cNvSpPr>
            <a:spLocks noGrp="1"/>
          </p:cNvSpPr>
          <p:nvPr>
            <p:ph type="title"/>
          </p:nvPr>
        </p:nvSpPr>
        <p:spPr>
          <a:xfrm>
            <a:off x="1470025" y="1992313"/>
            <a:ext cx="10541000" cy="230981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The Global Alliance for Clean Cookstoves and the Solar Cooking community :</a:t>
            </a:r>
            <a:br>
              <a:rPr lang="en-US" sz="3200" b="1" smtClean="0">
                <a:solidFill>
                  <a:schemeClr val="accent2"/>
                </a:solidFill>
              </a:rPr>
            </a:br>
            <a:r>
              <a:rPr lang="en-US" b="1" smtClean="0">
                <a:solidFill>
                  <a:schemeClr val="accent2"/>
                </a:solidFill>
              </a:rPr>
              <a:t/>
            </a:r>
            <a:br>
              <a:rPr lang="en-US" b="1" smtClean="0">
                <a:solidFill>
                  <a:schemeClr val="accent2"/>
                </a:solidFill>
              </a:rPr>
            </a:br>
            <a:r>
              <a:rPr lang="en-US" sz="5400" b="1" smtClean="0">
                <a:solidFill>
                  <a:schemeClr val="accent2"/>
                </a:solidFill>
              </a:rPr>
              <a:t>Towards greater collaboration</a:t>
            </a:r>
            <a:r>
              <a:rPr lang="en-US" b="1" smtClean="0">
                <a:solidFill>
                  <a:schemeClr val="accent2"/>
                </a:solidFill>
              </a:rPr>
              <a:t/>
            </a:r>
            <a:br>
              <a:rPr lang="en-US" b="1" smtClean="0">
                <a:solidFill>
                  <a:schemeClr val="accent2"/>
                </a:solidFill>
              </a:rPr>
            </a:br>
            <a:endParaRPr lang="en-US" b="1" smtClean="0">
              <a:solidFill>
                <a:schemeClr val="accent2"/>
              </a:solidFill>
            </a:endParaRPr>
          </a:p>
        </p:txBody>
      </p:sp>
      <p:sp>
        <p:nvSpPr>
          <p:cNvPr id="18439" name="Content Placeholder 12"/>
          <p:cNvSpPr>
            <a:spLocks noGrp="1"/>
          </p:cNvSpPr>
          <p:nvPr>
            <p:ph sz="half" idx="1"/>
          </p:nvPr>
        </p:nvSpPr>
        <p:spPr>
          <a:xfrm>
            <a:off x="1635125" y="5367338"/>
            <a:ext cx="4568825" cy="709612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b="1" smtClean="0"/>
              <a:t>Monday, June 23, 2014</a:t>
            </a:r>
            <a:br>
              <a:rPr lang="en-US" b="1" smtClean="0"/>
            </a:br>
            <a:r>
              <a:rPr lang="en-US" b="1" smtClean="0"/>
              <a:t>Washington, DC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9307513" y="5754688"/>
            <a:ext cx="116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900" b="1" i="1">
                <a:latin typeface="Century Gothic" pitchFamily="34" charset="0"/>
              </a:rPr>
              <a:t>Project funded 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6FC42-C91B-4E9F-96ED-CCEA07D9749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3250" name="Text Placeholder 6"/>
          <p:cNvSpPr txBox="1">
            <a:spLocks/>
          </p:cNvSpPr>
          <p:nvPr/>
        </p:nvSpPr>
        <p:spPr bwMode="auto">
          <a:xfrm>
            <a:off x="1668463" y="596900"/>
            <a:ext cx="78771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Less common types of solar cookers</a:t>
            </a:r>
          </a:p>
        </p:txBody>
      </p:sp>
      <p:sp>
        <p:nvSpPr>
          <p:cNvPr id="3" name="Text Placeholder 2"/>
          <p:cNvSpPr>
            <a:spLocks/>
          </p:cNvSpPr>
          <p:nvPr/>
        </p:nvSpPr>
        <p:spPr bwMode="auto">
          <a:xfrm>
            <a:off x="3775075" y="2562225"/>
            <a:ext cx="3429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 eaLnBrk="0" hangingPunct="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600" dirty="0">
                <a:solidFill>
                  <a:srgbClr val="404040"/>
                </a:solidFill>
                <a:latin typeface="Century Gothic" pitchFamily="34" charset="0"/>
              </a:rPr>
              <a:t/>
            </a:r>
            <a:br>
              <a:rPr lang="en-US" sz="600" dirty="0">
                <a:solidFill>
                  <a:srgbClr val="404040"/>
                </a:solidFill>
                <a:latin typeface="Century Gothic" pitchFamily="34" charset="0"/>
              </a:rPr>
            </a:br>
            <a:r>
              <a:rPr lang="en-US" sz="2400" b="1" dirty="0" err="1">
                <a:solidFill>
                  <a:schemeClr val="accent1"/>
                </a:solidFill>
                <a:latin typeface="Century Gothic" pitchFamily="34" charset="0"/>
              </a:rPr>
              <a:t>GoSun</a:t>
            </a:r>
            <a:r>
              <a:rPr lang="en-US" sz="2400" b="1" dirty="0">
                <a:solidFill>
                  <a:schemeClr val="accent1"/>
                </a:solidFill>
                <a:latin typeface="Century Gothic" pitchFamily="34" charset="0"/>
              </a:rPr>
              <a:t> Stove</a:t>
            </a:r>
          </a:p>
        </p:txBody>
      </p:sp>
      <p:sp>
        <p:nvSpPr>
          <p:cNvPr id="4" name="Content Placeholder 3"/>
          <p:cNvSpPr>
            <a:spLocks/>
          </p:cNvSpPr>
          <p:nvPr/>
        </p:nvSpPr>
        <p:spPr bwMode="auto">
          <a:xfrm>
            <a:off x="3797300" y="3200400"/>
            <a:ext cx="40401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>
                <a:solidFill>
                  <a:srgbClr val="404040"/>
                </a:solidFill>
                <a:latin typeface="Century Gothic" pitchFamily="34" charset="0"/>
              </a:rPr>
              <a:t>T: 550 F; 5 lbs; </a:t>
            </a:r>
          </a:p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>
                <a:solidFill>
                  <a:srgbClr val="404040"/>
                </a:solidFill>
                <a:latin typeface="Century Gothic" pitchFamily="34" charset="0"/>
              </a:rPr>
              <a:t>1.6 liter capacity</a:t>
            </a:r>
          </a:p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53260" name="Text Placeholder 4"/>
          <p:cNvSpPr>
            <a:spLocks/>
          </p:cNvSpPr>
          <p:nvPr/>
        </p:nvSpPr>
        <p:spPr bwMode="auto">
          <a:xfrm>
            <a:off x="8020050" y="2562225"/>
            <a:ext cx="40417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 eaLnBrk="0" hangingPunc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b="1">
                <a:solidFill>
                  <a:schemeClr val="accent1"/>
                </a:solidFill>
                <a:latin typeface="Century Gothic" pitchFamily="34" charset="0"/>
              </a:rPr>
              <a:t>California Sunlight</a:t>
            </a:r>
          </a:p>
        </p:txBody>
      </p:sp>
      <p:sp>
        <p:nvSpPr>
          <p:cNvPr id="53261" name="Content Placeholder 5"/>
          <p:cNvSpPr>
            <a:spLocks/>
          </p:cNvSpPr>
          <p:nvPr/>
        </p:nvSpPr>
        <p:spPr bwMode="auto">
          <a:xfrm>
            <a:off x="7985125" y="3098802"/>
            <a:ext cx="404177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dirty="0">
                <a:solidFill>
                  <a:srgbClr val="404040"/>
                </a:solidFill>
                <a:latin typeface="Century Gothic" pitchFamily="34" charset="0"/>
              </a:rPr>
              <a:t>Automatic sun </a:t>
            </a:r>
            <a:r>
              <a:rPr lang="en-US" dirty="0" smtClean="0">
                <a:solidFill>
                  <a:srgbClr val="404040"/>
                </a:solidFill>
                <a:latin typeface="Century Gothic" pitchFamily="34" charset="0"/>
              </a:rPr>
              <a:t>tracking, accessories for baking, frying, water distillation, AC power system</a:t>
            </a:r>
            <a:endParaRPr lang="en-US" dirty="0">
              <a:solidFill>
                <a:srgbClr val="404040"/>
              </a:solidFill>
              <a:latin typeface="Century Gothic" pitchFamily="34" charset="0"/>
            </a:endParaRPr>
          </a:p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en-US" dirty="0">
              <a:solidFill>
                <a:srgbClr val="404040"/>
              </a:solidFill>
              <a:latin typeface="Century Gothic" pitchFamily="34" charset="0"/>
            </a:endParaRPr>
          </a:p>
        </p:txBody>
      </p:sp>
      <p:pic>
        <p:nvPicPr>
          <p:cNvPr id="5326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5075" y="4129088"/>
            <a:ext cx="39719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2625" y="4129088"/>
            <a:ext cx="34067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775075" y="1600200"/>
            <a:ext cx="4062413" cy="749300"/>
          </a:xfrm>
          <a:prstGeom prst="rect">
            <a:avLst/>
          </a:prstGeom>
        </p:spPr>
        <p:txBody>
          <a:bodyPr anchor="b"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endParaRPr lang="en-US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fontAlgn="auto"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Tube </a:t>
            </a: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cooker –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heats quickly, retains heat</a:t>
            </a:r>
            <a:endParaRPr 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961313" y="1555750"/>
            <a:ext cx="3602037" cy="793750"/>
          </a:xfrm>
          <a:prstGeom prst="rect">
            <a:avLst/>
          </a:prstGeom>
        </p:spPr>
        <p:txBody>
          <a:bodyPr anchor="b"/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Fresnel lens –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glass or plastic light focusing</a:t>
            </a:r>
            <a:endParaRPr 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A7F96-5846-4C1A-BBD6-8DF22234B77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4274" name="Text Placeholder 6"/>
          <p:cNvSpPr txBox="1">
            <a:spLocks/>
          </p:cNvSpPr>
          <p:nvPr/>
        </p:nvSpPr>
        <p:spPr bwMode="auto">
          <a:xfrm>
            <a:off x="1668463" y="596900"/>
            <a:ext cx="6492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Solar / electric hybrid cookers</a:t>
            </a:r>
          </a:p>
        </p:txBody>
      </p:sp>
      <p:sp>
        <p:nvSpPr>
          <p:cNvPr id="54275" name="Text Placeholder 2"/>
          <p:cNvSpPr>
            <a:spLocks/>
          </p:cNvSpPr>
          <p:nvPr/>
        </p:nvSpPr>
        <p:spPr bwMode="auto">
          <a:xfrm>
            <a:off x="3000375" y="1211263"/>
            <a:ext cx="38465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b="1">
                <a:latin typeface="Century Gothic" pitchFamily="34" charset="0"/>
              </a:rPr>
              <a:t>Can run on electricity</a:t>
            </a:r>
          </a:p>
        </p:txBody>
      </p:sp>
      <p:pic>
        <p:nvPicPr>
          <p:cNvPr id="54276" name="Content Placeholder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8775" y="3778250"/>
            <a:ext cx="382746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Placeholder 4"/>
          <p:cNvSpPr>
            <a:spLocks/>
          </p:cNvSpPr>
          <p:nvPr/>
        </p:nvSpPr>
        <p:spPr bwMode="auto">
          <a:xfrm>
            <a:off x="7170738" y="1804988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b="1">
                <a:solidFill>
                  <a:schemeClr val="accent1"/>
                </a:solidFill>
                <a:latin typeface="Century Gothic" pitchFamily="34" charset="0"/>
              </a:rPr>
              <a:t>Electro</a:t>
            </a:r>
          </a:p>
        </p:txBody>
      </p:sp>
      <p:sp>
        <p:nvSpPr>
          <p:cNvPr id="54278" name="Title 1"/>
          <p:cNvSpPr txBox="1">
            <a:spLocks/>
          </p:cNvSpPr>
          <p:nvPr/>
        </p:nvSpPr>
        <p:spPr bwMode="auto">
          <a:xfrm>
            <a:off x="3073400" y="1506538"/>
            <a:ext cx="82296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latin typeface="Century Gothic" pitchFamily="34" charset="0"/>
              </a:rPr>
              <a:t>  </a:t>
            </a:r>
          </a:p>
        </p:txBody>
      </p:sp>
      <p:sp>
        <p:nvSpPr>
          <p:cNvPr id="54279" name="Content Placeholder 5"/>
          <p:cNvSpPr txBox="1">
            <a:spLocks/>
          </p:cNvSpPr>
          <p:nvPr/>
        </p:nvSpPr>
        <p:spPr bwMode="auto">
          <a:xfrm>
            <a:off x="3090863" y="2478088"/>
            <a:ext cx="3795712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>
                <a:latin typeface="Century Gothic" pitchFamily="34" charset="0"/>
              </a:rPr>
              <a:t>Can be plugged in for electric back-up, 75% more energy-efficient than in-home oven</a:t>
            </a:r>
          </a:p>
        </p:txBody>
      </p:sp>
      <p:pic>
        <p:nvPicPr>
          <p:cNvPr id="54280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6938" y="3778250"/>
            <a:ext cx="421798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Text Placeholder 2"/>
          <p:cNvSpPr txBox="1">
            <a:spLocks/>
          </p:cNvSpPr>
          <p:nvPr/>
        </p:nvSpPr>
        <p:spPr bwMode="auto">
          <a:xfrm>
            <a:off x="3073400" y="1851025"/>
            <a:ext cx="3835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>
                <a:solidFill>
                  <a:srgbClr val="404040"/>
                </a:solidFill>
                <a:latin typeface="Century Gothic" pitchFamily="34" charset="0"/>
              </a:rPr>
              <a:t/>
            </a:r>
            <a:br>
              <a:rPr lang="en-US" sz="2400">
                <a:solidFill>
                  <a:srgbClr val="404040"/>
                </a:solidFill>
                <a:latin typeface="Century Gothic" pitchFamily="34" charset="0"/>
              </a:rPr>
            </a:br>
            <a:r>
              <a:rPr lang="en-US" sz="2400" b="1">
                <a:solidFill>
                  <a:schemeClr val="accent1"/>
                </a:solidFill>
                <a:latin typeface="Century Gothic" pitchFamily="34" charset="0"/>
              </a:rPr>
              <a:t>SunFocus</a:t>
            </a:r>
          </a:p>
        </p:txBody>
      </p:sp>
      <p:sp>
        <p:nvSpPr>
          <p:cNvPr id="54282" name="Text Placeholder 4"/>
          <p:cNvSpPr txBox="1">
            <a:spLocks/>
          </p:cNvSpPr>
          <p:nvPr/>
        </p:nvSpPr>
        <p:spPr bwMode="auto">
          <a:xfrm>
            <a:off x="7142163" y="1265238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b="1">
                <a:latin typeface="Century Gothic" pitchFamily="34" charset="0"/>
              </a:rPr>
              <a:t>Produces electricity</a:t>
            </a:r>
          </a:p>
        </p:txBody>
      </p:sp>
      <p:sp>
        <p:nvSpPr>
          <p:cNvPr id="54283" name="Content Placeholder 5"/>
          <p:cNvSpPr>
            <a:spLocks/>
          </p:cNvSpPr>
          <p:nvPr/>
        </p:nvSpPr>
        <p:spPr bwMode="auto">
          <a:xfrm>
            <a:off x="7197725" y="2562225"/>
            <a:ext cx="449897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>
                <a:latin typeface="Century Gothic" pitchFamily="34" charset="0"/>
              </a:rPr>
              <a:t>Built-in 10 W photovoltaic panels and battery for charging cell phone, radio, 15 hours of light</a:t>
            </a:r>
          </a:p>
        </p:txBody>
      </p:sp>
      <p:pic>
        <p:nvPicPr>
          <p:cNvPr id="54284" name="Content Placeholder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8775" y="3478213"/>
            <a:ext cx="382746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6938" y="3478213"/>
            <a:ext cx="421798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3EE98-A363-4746-ABEF-8C6EF8129CC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5298" name="Text Placeholder 6"/>
          <p:cNvSpPr txBox="1">
            <a:spLocks/>
          </p:cNvSpPr>
          <p:nvPr/>
        </p:nvSpPr>
        <p:spPr bwMode="auto">
          <a:xfrm>
            <a:off x="1668463" y="596900"/>
            <a:ext cx="6365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 dirty="0">
                <a:solidFill>
                  <a:srgbClr val="C00000"/>
                </a:solidFill>
                <a:latin typeface="Century Gothic" pitchFamily="34" charset="0"/>
              </a:rPr>
              <a:t>Solar / </a:t>
            </a:r>
            <a:r>
              <a:rPr 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gas </a:t>
            </a:r>
            <a:r>
              <a:rPr lang="en-US" sz="3200" b="1" dirty="0">
                <a:solidFill>
                  <a:srgbClr val="C00000"/>
                </a:solidFill>
                <a:latin typeface="Century Gothic" pitchFamily="34" charset="0"/>
              </a:rPr>
              <a:t>hybrid cookers</a:t>
            </a:r>
          </a:p>
        </p:txBody>
      </p:sp>
      <p:sp>
        <p:nvSpPr>
          <p:cNvPr id="3" name="Text Placeholder 2"/>
          <p:cNvSpPr>
            <a:spLocks/>
          </p:cNvSpPr>
          <p:nvPr/>
        </p:nvSpPr>
        <p:spPr bwMode="auto">
          <a:xfrm>
            <a:off x="3127375" y="2106613"/>
            <a:ext cx="3124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 eaLnBrk="0" hangingPunct="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1700">
                <a:solidFill>
                  <a:srgbClr val="404040"/>
                </a:solidFill>
                <a:latin typeface="Century Gothic" pitchFamily="34" charset="0"/>
              </a:rPr>
              <a:t/>
            </a:r>
            <a:br>
              <a:rPr lang="en-US" sz="1700">
                <a:solidFill>
                  <a:srgbClr val="404040"/>
                </a:solidFill>
                <a:latin typeface="Century Gothic" pitchFamily="34" charset="0"/>
              </a:rPr>
            </a:br>
            <a:r>
              <a:rPr lang="en-US" sz="2400" b="1">
                <a:solidFill>
                  <a:schemeClr val="accent1"/>
                </a:solidFill>
                <a:latin typeface="Century Gothic" pitchFamily="34" charset="0"/>
              </a:rPr>
              <a:t>Taqueria Poncho</a:t>
            </a:r>
          </a:p>
        </p:txBody>
      </p:sp>
      <p:pic>
        <p:nvPicPr>
          <p:cNvPr id="55306" name="Content Placeholder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00" y="3036888"/>
            <a:ext cx="2465388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Text Placeholder 4"/>
          <p:cNvSpPr>
            <a:spLocks/>
          </p:cNvSpPr>
          <p:nvPr/>
        </p:nvSpPr>
        <p:spPr bwMode="auto">
          <a:xfrm>
            <a:off x="7566025" y="2092325"/>
            <a:ext cx="40417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 eaLnBrk="0" hangingPunct="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b="1">
                <a:solidFill>
                  <a:schemeClr val="accent1"/>
                </a:solidFill>
                <a:latin typeface="Century Gothic" pitchFamily="34" charset="0"/>
              </a:rPr>
              <a:t>Villager Sun Oven</a:t>
            </a:r>
          </a:p>
        </p:txBody>
      </p:sp>
      <p:sp>
        <p:nvSpPr>
          <p:cNvPr id="55308" name="Content Placeholder 5"/>
          <p:cNvSpPr>
            <a:spLocks/>
          </p:cNvSpPr>
          <p:nvPr/>
        </p:nvSpPr>
        <p:spPr bwMode="auto">
          <a:xfrm>
            <a:off x="7569200" y="3211513"/>
            <a:ext cx="12954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>
                <a:solidFill>
                  <a:srgbClr val="404040"/>
                </a:solidFill>
                <a:latin typeface="Century Gothic" pitchFamily="34" charset="0"/>
              </a:rPr>
              <a:t>1200 meals a day or hundreds of bread loaves</a:t>
            </a:r>
          </a:p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>
                <a:solidFill>
                  <a:srgbClr val="404040"/>
                </a:solidFill>
                <a:latin typeface="Century Gothic" pitchFamily="34" charset="0"/>
              </a:rPr>
              <a:t>Propane back-up</a:t>
            </a:r>
          </a:p>
        </p:txBody>
      </p:sp>
      <p:sp>
        <p:nvSpPr>
          <p:cNvPr id="55309" name="Content Placeholder 5"/>
          <p:cNvSpPr txBox="1">
            <a:spLocks/>
          </p:cNvSpPr>
          <p:nvPr/>
        </p:nvSpPr>
        <p:spPr bwMode="auto">
          <a:xfrm>
            <a:off x="3149600" y="3087688"/>
            <a:ext cx="1371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>
                <a:latin typeface="Century Gothic" pitchFamily="34" charset="0"/>
              </a:rPr>
              <a:t>Solar foodstall used by street vendors in Mexico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>
              <a:latin typeface="Century Gothic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>
                <a:latin typeface="Century Gothic" pitchFamily="34" charset="0"/>
              </a:rPr>
              <a:t>Saves 60-70% natural gas</a:t>
            </a:r>
          </a:p>
        </p:txBody>
      </p:sp>
      <p:pic>
        <p:nvPicPr>
          <p:cNvPr id="5531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0800" y="3087688"/>
            <a:ext cx="22098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3149600" y="1358900"/>
            <a:ext cx="3200400" cy="706438"/>
          </a:xfrm>
          <a:prstGeom prst="rect">
            <a:avLst/>
          </a:prstGeom>
        </p:spPr>
        <p:txBody>
          <a:bodyPr anchor="b">
            <a:normAutofit fontScale="4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5100" b="1" dirty="0" smtClean="0">
                <a:solidFill>
                  <a:schemeClr val="tx1"/>
                </a:solidFill>
              </a:rPr>
              <a:t>Natural gas hybrid</a:t>
            </a:r>
            <a:endParaRPr lang="en-US" sz="5100" b="1" dirty="0">
              <a:solidFill>
                <a:schemeClr val="tx1"/>
              </a:solidFill>
            </a:endParaRPr>
          </a:p>
        </p:txBody>
      </p:sp>
      <p:sp>
        <p:nvSpPr>
          <p:cNvPr id="55312" name="Text Placeholder 4"/>
          <p:cNvSpPr txBox="1">
            <a:spLocks/>
          </p:cNvSpPr>
          <p:nvPr/>
        </p:nvSpPr>
        <p:spPr bwMode="auto">
          <a:xfrm>
            <a:off x="7566025" y="1331913"/>
            <a:ext cx="404177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b="1">
                <a:latin typeface="Century Gothic" pitchFamily="34" charset="0"/>
              </a:rPr>
              <a:t>Propane back-up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204DD-45CA-40F2-8736-6CF6A884B9A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6322" name="Text Placeholder 6"/>
          <p:cNvSpPr txBox="1">
            <a:spLocks/>
          </p:cNvSpPr>
          <p:nvPr/>
        </p:nvSpPr>
        <p:spPr bwMode="auto">
          <a:xfrm>
            <a:off x="1668463" y="596900"/>
            <a:ext cx="64293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Fixed focus solar cookers</a:t>
            </a:r>
          </a:p>
        </p:txBody>
      </p:sp>
      <p:pic>
        <p:nvPicPr>
          <p:cNvPr id="56323" name="Picture 2" descr="http://www.tamera.org/uploads/tx_igfstandard/scheffler_T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75" y="2747605"/>
            <a:ext cx="544830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Content Placeholder 5"/>
          <p:cNvSpPr txBox="1">
            <a:spLocks/>
          </p:cNvSpPr>
          <p:nvPr/>
        </p:nvSpPr>
        <p:spPr bwMode="auto">
          <a:xfrm>
            <a:off x="8966200" y="2971800"/>
            <a:ext cx="2568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>
                <a:latin typeface="Century Gothic" pitchFamily="34" charset="0"/>
              </a:rPr>
              <a:t>10 m</a:t>
            </a:r>
            <a:r>
              <a:rPr lang="en-US" baseline="30000">
                <a:latin typeface="Century Gothic" pitchFamily="34" charset="0"/>
              </a:rPr>
              <a:t>2</a:t>
            </a:r>
            <a:r>
              <a:rPr lang="en-US">
                <a:latin typeface="Century Gothic" pitchFamily="34" charset="0"/>
              </a:rPr>
              <a:t>  diameter dish focuses sunlight onto mirror under pot</a:t>
            </a:r>
            <a:br>
              <a:rPr lang="en-US">
                <a:latin typeface="Century Gothic" pitchFamily="34" charset="0"/>
              </a:rPr>
            </a:br>
            <a:r>
              <a:rPr lang="en-US">
                <a:latin typeface="Century Gothic" pitchFamily="34" charset="0"/>
              </a:rPr>
              <a:t/>
            </a:r>
            <a:br>
              <a:rPr lang="en-US">
                <a:latin typeface="Century Gothic" pitchFamily="34" charset="0"/>
              </a:rPr>
            </a:br>
            <a:r>
              <a:rPr lang="en-US">
                <a:latin typeface="Century Gothic" pitchFamily="34" charset="0"/>
              </a:rPr>
              <a:t>Power 3.3 kW </a:t>
            </a:r>
            <a:br>
              <a:rPr lang="en-US">
                <a:latin typeface="Century Gothic" pitchFamily="34" charset="0"/>
              </a:rPr>
            </a:br>
            <a:r>
              <a:rPr lang="en-US">
                <a:latin typeface="Century Gothic" pitchFamily="34" charset="0"/>
              </a:rPr>
              <a:t/>
            </a:r>
            <a:br>
              <a:rPr lang="en-US">
                <a:latin typeface="Century Gothic" pitchFamily="34" charset="0"/>
              </a:rPr>
            </a:br>
            <a:r>
              <a:rPr lang="en-US">
                <a:latin typeface="Century Gothic" pitchFamily="34" charset="0"/>
              </a:rPr>
              <a:t>Cooks 50 meals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>
                <a:latin typeface="Century Gothic" pitchFamily="34" charset="0"/>
              </a:rPr>
              <a:t/>
            </a:r>
            <a:br>
              <a:rPr lang="en-US">
                <a:latin typeface="Century Gothic" pitchFamily="34" charset="0"/>
              </a:rPr>
            </a:br>
            <a:r>
              <a:rPr lang="en-US">
                <a:latin typeface="Century Gothic" pitchFamily="34" charset="0"/>
              </a:rPr>
              <a:t>Clockwork mechanism adjusted once a day for sun tracking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05175" y="1371600"/>
            <a:ext cx="8480425" cy="609600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/>
              <a:t>Auto-rotating dish allows for indoor community cooking</a:t>
            </a:r>
            <a:endParaRPr lang="en-US" sz="3600" b="1" dirty="0"/>
          </a:p>
        </p:txBody>
      </p:sp>
      <p:sp>
        <p:nvSpPr>
          <p:cNvPr id="56326" name="Text Placeholder 2"/>
          <p:cNvSpPr txBox="1">
            <a:spLocks/>
          </p:cNvSpPr>
          <p:nvPr/>
        </p:nvSpPr>
        <p:spPr bwMode="auto">
          <a:xfrm>
            <a:off x="3305175" y="2093913"/>
            <a:ext cx="79470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>
                <a:solidFill>
                  <a:srgbClr val="404040"/>
                </a:solidFill>
                <a:latin typeface="Century Gothic" pitchFamily="34" charset="0"/>
              </a:rPr>
              <a:t/>
            </a:r>
            <a:br>
              <a:rPr lang="en-US" sz="2400">
                <a:solidFill>
                  <a:srgbClr val="404040"/>
                </a:solidFill>
                <a:latin typeface="Century Gothic" pitchFamily="34" charset="0"/>
              </a:rPr>
            </a:br>
            <a:r>
              <a:rPr lang="en-US" sz="2400" b="1">
                <a:solidFill>
                  <a:schemeClr val="accent1"/>
                </a:solidFill>
                <a:latin typeface="Century Gothic" pitchFamily="34" charset="0"/>
              </a:rPr>
              <a:t>Scheffler 10m</a:t>
            </a:r>
            <a:r>
              <a:rPr lang="en-US" sz="2400" b="1" baseline="30000">
                <a:solidFill>
                  <a:schemeClr val="accent1"/>
                </a:solidFill>
                <a:latin typeface="Century Gothic" pitchFamily="34" charset="0"/>
              </a:rPr>
              <a:t>2</a:t>
            </a:r>
            <a:r>
              <a:rPr lang="en-US" sz="2400" b="1">
                <a:solidFill>
                  <a:schemeClr val="accent1"/>
                </a:solidFill>
                <a:latin typeface="Century Gothic" pitchFamily="34" charset="0"/>
              </a:rPr>
              <a:t>  dish with mechanical sun 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91DA9-687C-4EC7-9740-CB4EDBCDAA4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7346" name="Text Placeholder 6"/>
          <p:cNvSpPr txBox="1">
            <a:spLocks/>
          </p:cNvSpPr>
          <p:nvPr/>
        </p:nvSpPr>
        <p:spPr bwMode="auto">
          <a:xfrm>
            <a:off x="1668463" y="596900"/>
            <a:ext cx="74453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Solar steam/thermic fluid systems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87775" y="1485900"/>
            <a:ext cx="8480425" cy="609600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/>
              <a:t>650 C steam or thermic fluid is piped down to kitchens for institutional cooking</a:t>
            </a:r>
            <a:endParaRPr lang="en-US" sz="3600" b="1" dirty="0"/>
          </a:p>
        </p:txBody>
      </p:sp>
      <p:sp>
        <p:nvSpPr>
          <p:cNvPr id="57348" name="Text Placeholder 2"/>
          <p:cNvSpPr txBox="1">
            <a:spLocks/>
          </p:cNvSpPr>
          <p:nvPr/>
        </p:nvSpPr>
        <p:spPr bwMode="auto">
          <a:xfrm>
            <a:off x="3787775" y="2208213"/>
            <a:ext cx="79470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>
                <a:solidFill>
                  <a:srgbClr val="404040"/>
                </a:solidFill>
                <a:latin typeface="Century Gothic" pitchFamily="34" charset="0"/>
              </a:rPr>
              <a:t/>
            </a:r>
            <a:br>
              <a:rPr lang="en-US" sz="2400">
                <a:solidFill>
                  <a:srgbClr val="404040"/>
                </a:solidFill>
                <a:latin typeface="Century Gothic" pitchFamily="34" charset="0"/>
              </a:rPr>
            </a:br>
            <a:r>
              <a:rPr lang="en-US" sz="2400" b="1">
                <a:solidFill>
                  <a:schemeClr val="accent1"/>
                </a:solidFill>
                <a:latin typeface="Century Gothic" pitchFamily="34" charset="0"/>
              </a:rPr>
              <a:t>Scheffler dishes at Muni Seva Ashram 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70313" y="2922588"/>
            <a:ext cx="3973512" cy="2754312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IMG_6497-copy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066088" y="2922588"/>
            <a:ext cx="3673475" cy="2754312"/>
          </a:xfrm>
          <a:noFill/>
          <a:ln/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351" name="Text Placeholder 2"/>
          <p:cNvSpPr txBox="1">
            <a:spLocks/>
          </p:cNvSpPr>
          <p:nvPr/>
        </p:nvSpPr>
        <p:spPr bwMode="auto">
          <a:xfrm>
            <a:off x="3787775" y="5894388"/>
            <a:ext cx="79470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fr-FR" sz="2400" b="1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57352" name="Rectangle 2"/>
          <p:cNvSpPr>
            <a:spLocks noChangeArrowheads="1"/>
          </p:cNvSpPr>
          <p:nvPr/>
        </p:nvSpPr>
        <p:spPr bwMode="auto">
          <a:xfrm>
            <a:off x="4419600" y="5856288"/>
            <a:ext cx="7597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ea typeface="MS PGothic" pitchFamily="34" charset="-128"/>
              </a:rPr>
              <a:t>Solar cooking vessels steam direct injection,  jacketed for steam/ thermic fluid</a:t>
            </a:r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9E53C-165E-4796-9C9E-53D3581AE5D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8370" name="Text Placeholder 6"/>
          <p:cNvSpPr txBox="1">
            <a:spLocks/>
          </p:cNvSpPr>
          <p:nvPr/>
        </p:nvSpPr>
        <p:spPr bwMode="auto">
          <a:xfrm>
            <a:off x="1668463" y="596900"/>
            <a:ext cx="79787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Heat storage with fluid thermic systems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/>
          <a:srcRect l="34370" t="27929" r="18960" b="17188"/>
          <a:stretch/>
        </p:blipFill>
        <p:spPr bwMode="auto">
          <a:xfrm>
            <a:off x="3060700" y="1836738"/>
            <a:ext cx="7573963" cy="500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8372" name="Title 1"/>
          <p:cNvSpPr txBox="1">
            <a:spLocks/>
          </p:cNvSpPr>
          <p:nvPr/>
        </p:nvSpPr>
        <p:spPr bwMode="auto">
          <a:xfrm>
            <a:off x="2374900" y="12065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>
                <a:latin typeface="Calibri" pitchFamily="34" charset="0"/>
                <a:ea typeface="MS PGothic" pitchFamily="34" charset="-128"/>
              </a:rPr>
              <a:t>Cooking at night with stored solar energy at Muni Seva Ashram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70FD1-E4BD-43AA-8152-C50BAAA47E4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9394" name="Text Placeholder 6"/>
          <p:cNvSpPr txBox="1">
            <a:spLocks/>
          </p:cNvSpPr>
          <p:nvPr/>
        </p:nvSpPr>
        <p:spPr bwMode="auto">
          <a:xfrm>
            <a:off x="1668463" y="596900"/>
            <a:ext cx="87280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World’s </a:t>
            </a:r>
            <a:r>
              <a:rPr lang="en-US" sz="3200" b="1" dirty="0">
                <a:solidFill>
                  <a:srgbClr val="C00000"/>
                </a:solidFill>
                <a:latin typeface="Century Gothic" pitchFamily="34" charset="0"/>
              </a:rPr>
              <a:t>largest solar cooking system</a:t>
            </a:r>
          </a:p>
        </p:txBody>
      </p:sp>
      <p:pic>
        <p:nvPicPr>
          <p:cNvPr id="4" name="Picture 4" descr="worlds largest cooke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2479675"/>
            <a:ext cx="4500563" cy="337502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396" name="Title 1"/>
          <p:cNvSpPr txBox="1">
            <a:spLocks/>
          </p:cNvSpPr>
          <p:nvPr/>
        </p:nvSpPr>
        <p:spPr bwMode="auto">
          <a:xfrm>
            <a:off x="2370138" y="1371600"/>
            <a:ext cx="8220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>
                <a:latin typeface="Calibri" pitchFamily="34" charset="0"/>
                <a:ea typeface="MS PGothic" pitchFamily="34" charset="-128"/>
              </a:rPr>
              <a:t>Solar cooking for 100,000 at Shirdi Sai Baba Temple</a:t>
            </a:r>
          </a:p>
        </p:txBody>
      </p:sp>
      <p:pic>
        <p:nvPicPr>
          <p:cNvPr id="59397" name="Picture 3"/>
          <p:cNvPicPr>
            <a:picLocks noChangeAspect="1"/>
          </p:cNvPicPr>
          <p:nvPr/>
        </p:nvPicPr>
        <p:blipFill>
          <a:blip r:embed="rId3"/>
          <a:srcRect l="9370" t="7291" r="17422" b="6250"/>
          <a:stretch>
            <a:fillRect/>
          </a:stretch>
        </p:blipFill>
        <p:spPr bwMode="auto">
          <a:xfrm>
            <a:off x="6769100" y="2509838"/>
            <a:ext cx="5127625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D5C0A-0636-43D3-88B5-4004F3A23D1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0418" name="Text Placeholder 6"/>
          <p:cNvSpPr txBox="1">
            <a:spLocks/>
          </p:cNvSpPr>
          <p:nvPr/>
        </p:nvSpPr>
        <p:spPr bwMode="auto">
          <a:xfrm>
            <a:off x="1668463" y="596900"/>
            <a:ext cx="5095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Solar cookers solutions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365500" y="1295400"/>
          <a:ext cx="8153400" cy="4820920"/>
        </p:xfrm>
        <a:graphic>
          <a:graphicData uri="http://schemas.openxmlformats.org/drawingml/2006/table">
            <a:tbl>
              <a:tblPr/>
              <a:tblGrid>
                <a:gridCol w="2743200"/>
                <a:gridCol w="914400"/>
                <a:gridCol w="1219200"/>
                <a:gridCol w="990600"/>
                <a:gridCol w="1219200"/>
                <a:gridCol w="106680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Solar cookers…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Panel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Oven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Parabolic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Solar/gas hybrid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Steam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Cook as fast as fire/gas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2-3x longer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1.5x longer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Work after dawn, before dusk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Keeps food 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Work on partly cloudy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not well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Fry and grill foods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Cook indoors, at night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Save cooking labor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DIY from cheap common materials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</a:tr>
            </a:tbl>
          </a:graphicData>
        </a:graphic>
      </p:graphicFrame>
      <p:sp>
        <p:nvSpPr>
          <p:cNvPr id="5" name="Smiley Face 4"/>
          <p:cNvSpPr>
            <a:spLocks noChangeArrowheads="1"/>
          </p:cNvSpPr>
          <p:nvPr/>
        </p:nvSpPr>
        <p:spPr bwMode="auto">
          <a:xfrm>
            <a:off x="8609013" y="21526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0504" name="Title 1"/>
          <p:cNvSpPr txBox="1">
            <a:spLocks/>
          </p:cNvSpPr>
          <p:nvPr/>
        </p:nvSpPr>
        <p:spPr bwMode="auto">
          <a:xfrm>
            <a:off x="275590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>
                <a:latin typeface="Calibri" pitchFamily="34" charset="0"/>
                <a:ea typeface="MS PGothic" pitchFamily="34" charset="-128"/>
              </a:rPr>
              <a:t>There is a huge diversity in solar cookers and their properties!</a:t>
            </a:r>
          </a:p>
        </p:txBody>
      </p:sp>
      <p:sp>
        <p:nvSpPr>
          <p:cNvPr id="2" name="Smiley Face 4"/>
          <p:cNvSpPr>
            <a:spLocks noChangeArrowheads="1"/>
          </p:cNvSpPr>
          <p:nvPr/>
        </p:nvSpPr>
        <p:spPr bwMode="auto">
          <a:xfrm>
            <a:off x="10856913" y="21526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Smiley Face 4"/>
          <p:cNvSpPr>
            <a:spLocks noChangeArrowheads="1"/>
          </p:cNvSpPr>
          <p:nvPr/>
        </p:nvSpPr>
        <p:spPr bwMode="auto">
          <a:xfrm>
            <a:off x="9815513" y="21399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" name="Smiley Face 4"/>
          <p:cNvSpPr>
            <a:spLocks noChangeArrowheads="1"/>
          </p:cNvSpPr>
          <p:nvPr/>
        </p:nvSpPr>
        <p:spPr bwMode="auto">
          <a:xfrm>
            <a:off x="6399213" y="51117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Smiley Face 4"/>
          <p:cNvSpPr>
            <a:spLocks noChangeArrowheads="1"/>
          </p:cNvSpPr>
          <p:nvPr/>
        </p:nvSpPr>
        <p:spPr bwMode="auto">
          <a:xfrm>
            <a:off x="6411913" y="57086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Smiley Face 4"/>
          <p:cNvSpPr>
            <a:spLocks noChangeArrowheads="1"/>
          </p:cNvSpPr>
          <p:nvPr/>
        </p:nvSpPr>
        <p:spPr bwMode="auto">
          <a:xfrm>
            <a:off x="7466013" y="51498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Smiley Face 4"/>
          <p:cNvSpPr>
            <a:spLocks noChangeArrowheads="1"/>
          </p:cNvSpPr>
          <p:nvPr/>
        </p:nvSpPr>
        <p:spPr bwMode="auto">
          <a:xfrm>
            <a:off x="7453313" y="56959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Smiley Face 4"/>
          <p:cNvSpPr>
            <a:spLocks noChangeArrowheads="1"/>
          </p:cNvSpPr>
          <p:nvPr/>
        </p:nvSpPr>
        <p:spPr bwMode="auto">
          <a:xfrm>
            <a:off x="8634413" y="56578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Smiley Face 4"/>
          <p:cNvSpPr>
            <a:spLocks noChangeArrowheads="1"/>
          </p:cNvSpPr>
          <p:nvPr/>
        </p:nvSpPr>
        <p:spPr bwMode="auto">
          <a:xfrm>
            <a:off x="7529513" y="34099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Smiley Face 4"/>
          <p:cNvSpPr>
            <a:spLocks noChangeArrowheads="1"/>
          </p:cNvSpPr>
          <p:nvPr/>
        </p:nvSpPr>
        <p:spPr bwMode="auto">
          <a:xfrm>
            <a:off x="8634413" y="28257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Smiley Face 4"/>
          <p:cNvSpPr>
            <a:spLocks noChangeArrowheads="1"/>
          </p:cNvSpPr>
          <p:nvPr/>
        </p:nvSpPr>
        <p:spPr bwMode="auto">
          <a:xfrm>
            <a:off x="8634413" y="34099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Smiley Face 4"/>
          <p:cNvSpPr>
            <a:spLocks noChangeArrowheads="1"/>
          </p:cNvSpPr>
          <p:nvPr/>
        </p:nvSpPr>
        <p:spPr bwMode="auto">
          <a:xfrm>
            <a:off x="8647113" y="40068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Smiley Face 4"/>
          <p:cNvSpPr>
            <a:spLocks noChangeArrowheads="1"/>
          </p:cNvSpPr>
          <p:nvPr/>
        </p:nvSpPr>
        <p:spPr bwMode="auto">
          <a:xfrm>
            <a:off x="9764713" y="28384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Smiley Face 4"/>
          <p:cNvSpPr>
            <a:spLocks noChangeArrowheads="1"/>
          </p:cNvSpPr>
          <p:nvPr/>
        </p:nvSpPr>
        <p:spPr bwMode="auto">
          <a:xfrm>
            <a:off x="10882313" y="28003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Smiley Face 4"/>
          <p:cNvSpPr>
            <a:spLocks noChangeArrowheads="1"/>
          </p:cNvSpPr>
          <p:nvPr/>
        </p:nvSpPr>
        <p:spPr bwMode="auto">
          <a:xfrm>
            <a:off x="9764713" y="34353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Smiley Face 4"/>
          <p:cNvSpPr>
            <a:spLocks noChangeArrowheads="1"/>
          </p:cNvSpPr>
          <p:nvPr/>
        </p:nvSpPr>
        <p:spPr bwMode="auto">
          <a:xfrm>
            <a:off x="10869613" y="33972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Smiley Face 4"/>
          <p:cNvSpPr>
            <a:spLocks noChangeArrowheads="1"/>
          </p:cNvSpPr>
          <p:nvPr/>
        </p:nvSpPr>
        <p:spPr bwMode="auto">
          <a:xfrm>
            <a:off x="9802813" y="40322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" name="Smiley Face 4"/>
          <p:cNvSpPr>
            <a:spLocks noChangeArrowheads="1"/>
          </p:cNvSpPr>
          <p:nvPr/>
        </p:nvSpPr>
        <p:spPr bwMode="auto">
          <a:xfrm>
            <a:off x="10907713" y="40195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" name="Smiley Face 4"/>
          <p:cNvSpPr>
            <a:spLocks noChangeArrowheads="1"/>
          </p:cNvSpPr>
          <p:nvPr/>
        </p:nvSpPr>
        <p:spPr bwMode="auto">
          <a:xfrm>
            <a:off x="9790113" y="45402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" name="Smiley Face 4"/>
          <p:cNvSpPr>
            <a:spLocks noChangeArrowheads="1"/>
          </p:cNvSpPr>
          <p:nvPr/>
        </p:nvSpPr>
        <p:spPr bwMode="auto">
          <a:xfrm>
            <a:off x="10920413" y="454025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15875" cap="rnd" algn="ctr">
            <a:solidFill>
              <a:srgbClr val="A75F0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C5213-C798-45B0-9A49-2A14342AEEA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>
          <a:xfrm>
            <a:off x="1849438" y="623888"/>
            <a:ext cx="8912225" cy="128111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C0000"/>
                </a:solidFill>
              </a:rPr>
              <a:t>Research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0000" y="1676400"/>
            <a:ext cx="8839200" cy="4800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Materials research for cheaper, more durable: </a:t>
            </a:r>
            <a:br>
              <a:rPr lang="en-US" sz="2200" dirty="0" smtClean="0"/>
            </a:br>
            <a:r>
              <a:rPr lang="en-US" sz="2200" dirty="0" smtClean="0"/>
              <a:t>- Greenhouse material (</a:t>
            </a:r>
            <a:r>
              <a:rPr lang="en-US" sz="2200" dirty="0" err="1" smtClean="0"/>
              <a:t>eg</a:t>
            </a:r>
            <a:r>
              <a:rPr lang="en-US" sz="2200" dirty="0" smtClean="0"/>
              <a:t>. plastic, glass) - UV-resistant, transparent, light, unbreakable</a:t>
            </a:r>
            <a:br>
              <a:rPr lang="en-US" sz="2200" dirty="0" smtClean="0"/>
            </a:br>
            <a:r>
              <a:rPr lang="en-US" sz="2200" dirty="0" smtClean="0"/>
              <a:t>- Reflective material (</a:t>
            </a:r>
            <a:r>
              <a:rPr lang="en-US" sz="2200" dirty="0" err="1" smtClean="0"/>
              <a:t>eg</a:t>
            </a:r>
            <a:r>
              <a:rPr lang="en-US" sz="2200" dirty="0" smtClean="0"/>
              <a:t>. </a:t>
            </a:r>
            <a:r>
              <a:rPr lang="en-US" sz="2200" dirty="0" err="1" smtClean="0"/>
              <a:t>mylar</a:t>
            </a:r>
            <a:r>
              <a:rPr lang="en-US" sz="2200" dirty="0" smtClean="0"/>
              <a:t>, aluminum foil) </a:t>
            </a:r>
            <a:br>
              <a:rPr lang="en-US" sz="2200" dirty="0" smtClean="0"/>
            </a:br>
            <a:r>
              <a:rPr lang="en-US" sz="2200" dirty="0" smtClean="0"/>
              <a:t>- Glass or plastic </a:t>
            </a:r>
            <a:r>
              <a:rPr lang="en-US" sz="2200" dirty="0" err="1" smtClean="0"/>
              <a:t>fresnel</a:t>
            </a:r>
            <a:r>
              <a:rPr lang="en-US" sz="2200" dirty="0" smtClean="0"/>
              <a:t> lenses</a:t>
            </a:r>
            <a:br>
              <a:rPr lang="en-US" sz="2200" dirty="0" smtClean="0"/>
            </a:br>
            <a:r>
              <a:rPr lang="en-US" sz="2200" dirty="0" smtClean="0"/>
              <a:t>- Heat storage options (molten salt, etc..)</a:t>
            </a:r>
          </a:p>
          <a:p>
            <a:r>
              <a:rPr lang="en-US" sz="2200" dirty="0" smtClean="0"/>
              <a:t>Simple sun tracking methods</a:t>
            </a:r>
          </a:p>
          <a:p>
            <a:r>
              <a:rPr lang="en-US" sz="2200" dirty="0" smtClean="0"/>
              <a:t>Efficient hybridization with other energy sources</a:t>
            </a:r>
          </a:p>
          <a:p>
            <a:pPr>
              <a:buFont typeface="Wingdings 3" pitchFamily="18" charset="2"/>
              <a:buNone/>
            </a:pPr>
            <a:endParaRPr lang="en-US" sz="2200" dirty="0" smtClean="0"/>
          </a:p>
          <a:p>
            <a:pPr>
              <a:buFont typeface="Wingdings 3" pitchFamily="18" charset="2"/>
              <a:buNone/>
            </a:pPr>
            <a:r>
              <a:rPr lang="en-US" sz="2200" dirty="0" smtClean="0"/>
              <a:t>NB: Most of the world’s energy needs are for heating, which can be met through solar thermal technology 2 to 3 times more efficiently than through solar PV. </a:t>
            </a:r>
          </a:p>
          <a:p>
            <a:pPr>
              <a:buFont typeface="Wingdings 3" pitchFamily="18" charset="2"/>
              <a:buNone/>
            </a:pPr>
            <a:endParaRPr lang="en-US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41CA8-63C1-4DCB-B235-066F69E0E8D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1442" name="Text Placeholder 6"/>
          <p:cNvSpPr txBox="1">
            <a:spLocks/>
          </p:cNvSpPr>
          <p:nvPr/>
        </p:nvSpPr>
        <p:spPr bwMode="auto">
          <a:xfrm>
            <a:off x="1697038" y="611188"/>
            <a:ext cx="67722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Biggest solar cooking projects</a:t>
            </a:r>
          </a:p>
        </p:txBody>
      </p:sp>
      <p:sp>
        <p:nvSpPr>
          <p:cNvPr id="61529" name="Text Box 89"/>
          <p:cNvSpPr txBox="1">
            <a:spLocks noChangeArrowheads="1"/>
          </p:cNvSpPr>
          <p:nvPr/>
        </p:nvSpPr>
        <p:spPr bwMode="auto">
          <a:xfrm>
            <a:off x="1596980" y="1446213"/>
            <a:ext cx="955044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b="1" dirty="0">
                <a:latin typeface="Century Gothic" pitchFamily="34" charset="0"/>
              </a:rPr>
              <a:t>INDIA </a:t>
            </a:r>
            <a:r>
              <a:rPr lang="fr-FR" b="1" dirty="0" smtClean="0">
                <a:latin typeface="Century Gothic" pitchFamily="34" charset="0"/>
              </a:rPr>
              <a:t>– over 340,000 </a:t>
            </a:r>
            <a:r>
              <a:rPr lang="fr-FR" b="1" dirty="0" err="1" smtClean="0">
                <a:latin typeface="Century Gothic" pitchFamily="34" charset="0"/>
              </a:rPr>
              <a:t>government-subsidized</a:t>
            </a:r>
            <a:r>
              <a:rPr lang="fr-FR" b="1" dirty="0" smtClean="0">
                <a:latin typeface="Century Gothic" pitchFamily="34" charset="0"/>
              </a:rPr>
              <a:t> </a:t>
            </a:r>
            <a:r>
              <a:rPr lang="fr-FR" b="1" dirty="0" err="1" smtClean="0">
                <a:latin typeface="Century Gothic" pitchFamily="34" charset="0"/>
              </a:rPr>
              <a:t>solar</a:t>
            </a:r>
            <a:r>
              <a:rPr lang="fr-FR" b="1" dirty="0" smtClean="0">
                <a:latin typeface="Century Gothic" pitchFamily="34" charset="0"/>
              </a:rPr>
              <a:t> </a:t>
            </a:r>
            <a:r>
              <a:rPr lang="fr-FR" b="1" dirty="0" err="1" smtClean="0">
                <a:latin typeface="Century Gothic" pitchFamily="34" charset="0"/>
              </a:rPr>
              <a:t>cookers</a:t>
            </a:r>
            <a:r>
              <a:rPr lang="fr-FR" b="1" dirty="0" smtClean="0">
                <a:latin typeface="Century Gothic" pitchFamily="34" charset="0"/>
              </a:rPr>
              <a:t> up to 1994. CDM-</a:t>
            </a:r>
            <a:r>
              <a:rPr lang="fr-FR" b="1" dirty="0" err="1" smtClean="0">
                <a:latin typeface="Century Gothic" pitchFamily="34" charset="0"/>
              </a:rPr>
              <a:t>registered</a:t>
            </a:r>
            <a:r>
              <a:rPr lang="fr-FR" b="1" dirty="0" smtClean="0">
                <a:latin typeface="Century Gothic" pitchFamily="34" charset="0"/>
              </a:rPr>
              <a:t> </a:t>
            </a:r>
            <a:r>
              <a:rPr lang="fr-FR" b="1" dirty="0" err="1" smtClean="0">
                <a:latin typeface="Century Gothic" pitchFamily="34" charset="0"/>
              </a:rPr>
              <a:t>Gadhia</a:t>
            </a:r>
            <a:r>
              <a:rPr lang="fr-FR" b="1" dirty="0" smtClean="0">
                <a:latin typeface="Century Gothic" pitchFamily="34" charset="0"/>
              </a:rPr>
              <a:t> </a:t>
            </a:r>
            <a:r>
              <a:rPr lang="fr-FR" b="1" dirty="0" err="1" smtClean="0">
                <a:latin typeface="Century Gothic" pitchFamily="34" charset="0"/>
              </a:rPr>
              <a:t>institutional</a:t>
            </a:r>
            <a:r>
              <a:rPr lang="fr-FR" b="1" dirty="0" smtClean="0">
                <a:latin typeface="Century Gothic" pitchFamily="34" charset="0"/>
              </a:rPr>
              <a:t> </a:t>
            </a:r>
            <a:r>
              <a:rPr lang="fr-FR" b="1" dirty="0" err="1" smtClean="0">
                <a:latin typeface="Century Gothic" pitchFamily="34" charset="0"/>
              </a:rPr>
              <a:t>cookers</a:t>
            </a:r>
            <a:r>
              <a:rPr lang="fr-FR" b="1" dirty="0">
                <a:latin typeface="Century Gothic" pitchFamily="34" charset="0"/>
              </a:rPr>
              <a:t> </a:t>
            </a:r>
            <a:r>
              <a:rPr lang="fr-FR" b="1" dirty="0" smtClean="0">
                <a:latin typeface="Century Gothic" pitchFamily="34" charset="0"/>
              </a:rPr>
              <a:t>for 28,000 people in 18 locations (2009), plus </a:t>
            </a:r>
            <a:r>
              <a:rPr lang="fr-FR" b="1" dirty="0" err="1" smtClean="0">
                <a:latin typeface="Century Gothic" pitchFamily="34" charset="0"/>
              </a:rPr>
              <a:t>solar</a:t>
            </a:r>
            <a:r>
              <a:rPr lang="fr-FR" b="1" dirty="0" smtClean="0">
                <a:latin typeface="Century Gothic" pitchFamily="34" charset="0"/>
              </a:rPr>
              <a:t> cooking for 100,000 at </a:t>
            </a:r>
            <a:r>
              <a:rPr lang="fr-FR" b="1" dirty="0" err="1" smtClean="0">
                <a:latin typeface="Century Gothic" pitchFamily="34" charset="0"/>
              </a:rPr>
              <a:t>Shirdi</a:t>
            </a:r>
            <a:r>
              <a:rPr lang="fr-FR" b="1" dirty="0" smtClean="0">
                <a:latin typeface="Century Gothic" pitchFamily="34" charset="0"/>
              </a:rPr>
              <a:t> Ashram.</a:t>
            </a:r>
            <a:endParaRPr lang="fr-FR" b="1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b="1" dirty="0" smtClean="0">
                <a:latin typeface="Century Gothic" pitchFamily="34" charset="0"/>
              </a:rPr>
              <a:t>CHINA – over 1.4 million </a:t>
            </a:r>
            <a:r>
              <a:rPr lang="fr-FR" b="1" dirty="0" err="1" smtClean="0">
                <a:latin typeface="Century Gothic" pitchFamily="34" charset="0"/>
              </a:rPr>
              <a:t>solar</a:t>
            </a:r>
            <a:r>
              <a:rPr lang="fr-FR" b="1" dirty="0" smtClean="0">
                <a:latin typeface="Century Gothic" pitchFamily="34" charset="0"/>
              </a:rPr>
              <a:t> </a:t>
            </a:r>
            <a:r>
              <a:rPr lang="fr-FR" b="1" dirty="0" err="1" smtClean="0">
                <a:latin typeface="Century Gothic" pitchFamily="34" charset="0"/>
              </a:rPr>
              <a:t>cookers</a:t>
            </a:r>
            <a:r>
              <a:rPr lang="fr-FR" b="1" dirty="0" smtClean="0">
                <a:latin typeface="Century Gothic" pitchFamily="34" charset="0"/>
              </a:rPr>
              <a:t> (2009 CAREI). </a:t>
            </a:r>
            <a:r>
              <a:rPr lang="fr-FR" b="1" dirty="0" err="1" smtClean="0">
                <a:latin typeface="Century Gothic" pitchFamily="34" charset="0"/>
              </a:rPr>
              <a:t>Since</a:t>
            </a:r>
            <a:r>
              <a:rPr lang="fr-FR" b="1" dirty="0" smtClean="0">
                <a:latin typeface="Century Gothic" pitchFamily="34" charset="0"/>
              </a:rPr>
              <a:t> 2009: CDM </a:t>
            </a:r>
            <a:r>
              <a:rPr lang="fr-FR" b="1" dirty="0" err="1" smtClean="0">
                <a:latin typeface="Century Gothic" pitchFamily="34" charset="0"/>
              </a:rPr>
              <a:t>projects</a:t>
            </a:r>
            <a:r>
              <a:rPr lang="fr-FR" b="1" dirty="0" smtClean="0">
                <a:latin typeface="Century Gothic" pitchFamily="34" charset="0"/>
              </a:rPr>
              <a:t> for 305,800 </a:t>
            </a:r>
            <a:r>
              <a:rPr lang="fr-FR" b="1" dirty="0" err="1" smtClean="0">
                <a:latin typeface="Century Gothic" pitchFamily="34" charset="0"/>
              </a:rPr>
              <a:t>already</a:t>
            </a:r>
            <a:r>
              <a:rPr lang="fr-FR" b="1" dirty="0" smtClean="0">
                <a:latin typeface="Century Gothic" pitchFamily="34" charset="0"/>
              </a:rPr>
              <a:t> </a:t>
            </a:r>
            <a:r>
              <a:rPr lang="fr-FR" b="1" dirty="0" err="1" smtClean="0">
                <a:latin typeface="Century Gothic" pitchFamily="34" charset="0"/>
              </a:rPr>
              <a:t>implemented</a:t>
            </a:r>
            <a:r>
              <a:rPr lang="fr-FR" b="1" dirty="0" smtClean="0">
                <a:latin typeface="Century Gothic" pitchFamily="34" charset="0"/>
              </a:rPr>
              <a:t>, plus 243,000 CDM </a:t>
            </a:r>
            <a:r>
              <a:rPr lang="fr-FR" b="1" dirty="0" err="1" smtClean="0">
                <a:latin typeface="Century Gothic" pitchFamily="34" charset="0"/>
              </a:rPr>
              <a:t>registered</a:t>
            </a:r>
            <a:r>
              <a:rPr lang="fr-FR" b="1" dirty="0" smtClean="0">
                <a:latin typeface="Century Gothic" pitchFamily="34" charset="0"/>
              </a:rPr>
              <a:t> (SHE 2014) </a:t>
            </a:r>
            <a:endParaRPr lang="fr-FR" b="1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b="1" dirty="0">
                <a:latin typeface="Century Gothic" pitchFamily="34" charset="0"/>
              </a:rPr>
              <a:t>MADAGASCAR : ADES / 50’000 </a:t>
            </a:r>
            <a:r>
              <a:rPr lang="fr-FR" b="1" dirty="0" err="1">
                <a:latin typeface="Century Gothic" pitchFamily="34" charset="0"/>
              </a:rPr>
              <a:t>solar</a:t>
            </a:r>
            <a:r>
              <a:rPr lang="fr-FR" b="1" dirty="0">
                <a:latin typeface="Century Gothic" pitchFamily="34" charset="0"/>
              </a:rPr>
              <a:t> cooking </a:t>
            </a:r>
            <a:r>
              <a:rPr lang="fr-FR" b="1" dirty="0" err="1">
                <a:latin typeface="Century Gothic" pitchFamily="34" charset="0"/>
              </a:rPr>
              <a:t>ovens</a:t>
            </a:r>
            <a:r>
              <a:rPr lang="fr-FR" b="1" dirty="0">
                <a:latin typeface="Century Gothic" pitchFamily="34" charset="0"/>
              </a:rPr>
              <a:t> / </a:t>
            </a:r>
            <a:r>
              <a:rPr lang="fr-FR" b="1" dirty="0" err="1">
                <a:latin typeface="Century Gothic" pitchFamily="34" charset="0"/>
              </a:rPr>
              <a:t>project</a:t>
            </a:r>
            <a:r>
              <a:rPr lang="fr-FR" b="1" dirty="0">
                <a:latin typeface="Century Gothic" pitchFamily="34" charset="0"/>
              </a:rPr>
              <a:t> </a:t>
            </a:r>
            <a:r>
              <a:rPr lang="fr-FR" b="1" dirty="0" err="1">
                <a:latin typeface="Century Gothic" pitchFamily="34" charset="0"/>
              </a:rPr>
              <a:t>registered</a:t>
            </a:r>
            <a:r>
              <a:rPr lang="fr-FR" b="1" dirty="0">
                <a:latin typeface="Century Gothic" pitchFamily="34" charset="0"/>
              </a:rPr>
              <a:t> by Gold </a:t>
            </a:r>
            <a:r>
              <a:rPr lang="fr-FR" b="1" dirty="0" smtClean="0">
                <a:latin typeface="Century Gothic" pitchFamily="34" charset="0"/>
              </a:rPr>
              <a:t>Standard</a:t>
            </a:r>
            <a:endParaRPr lang="fr-FR" b="1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b="1" dirty="0">
                <a:latin typeface="Century Gothic" pitchFamily="34" charset="0"/>
              </a:rPr>
              <a:t>BOLIVIA/PERU : Bolivia Inti – Sud Soleil / 20’000 Solar cooking </a:t>
            </a:r>
            <a:r>
              <a:rPr lang="fr-FR" b="1" dirty="0" err="1">
                <a:latin typeface="Century Gothic" pitchFamily="34" charset="0"/>
              </a:rPr>
              <a:t>ovens</a:t>
            </a:r>
            <a:r>
              <a:rPr lang="fr-FR" b="1" dirty="0">
                <a:latin typeface="Century Gothic" pitchFamily="34" charset="0"/>
              </a:rPr>
              <a:t> / Project in </a:t>
            </a:r>
            <a:r>
              <a:rPr lang="fr-FR" b="1" dirty="0" err="1">
                <a:latin typeface="Century Gothic" pitchFamily="34" charset="0"/>
              </a:rPr>
              <a:t>both</a:t>
            </a:r>
            <a:r>
              <a:rPr lang="fr-FR" b="1" dirty="0">
                <a:latin typeface="Century Gothic" pitchFamily="34" charset="0"/>
              </a:rPr>
              <a:t> </a:t>
            </a:r>
            <a:r>
              <a:rPr lang="fr-FR" b="1" dirty="0" smtClean="0">
                <a:latin typeface="Century Gothic" pitchFamily="34" charset="0"/>
              </a:rPr>
              <a:t>countries </a:t>
            </a:r>
            <a:r>
              <a:rPr lang="fr-FR" b="1" dirty="0" err="1">
                <a:latin typeface="Century Gothic" pitchFamily="34" charset="0"/>
              </a:rPr>
              <a:t>registered</a:t>
            </a:r>
            <a:r>
              <a:rPr lang="fr-FR" b="1" dirty="0">
                <a:latin typeface="Century Gothic" pitchFamily="34" charset="0"/>
              </a:rPr>
              <a:t> by Gold </a:t>
            </a:r>
            <a:r>
              <a:rPr lang="fr-FR" b="1" dirty="0" smtClean="0">
                <a:latin typeface="Century Gothic" pitchFamily="34" charset="0"/>
              </a:rPr>
              <a:t>Standard</a:t>
            </a:r>
            <a:endParaRPr lang="fr-FR" b="1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b="1" dirty="0">
                <a:latin typeface="Century Gothic" pitchFamily="34" charset="0"/>
              </a:rPr>
              <a:t>CHAD </a:t>
            </a:r>
            <a:r>
              <a:rPr lang="fr-FR" b="1" dirty="0" smtClean="0">
                <a:latin typeface="Century Gothic" pitchFamily="34" charset="0"/>
              </a:rPr>
              <a:t>– « </a:t>
            </a:r>
            <a:r>
              <a:rPr lang="fr-FR" b="1" dirty="0" err="1" smtClean="0">
                <a:latin typeface="Century Gothic" pitchFamily="34" charset="0"/>
              </a:rPr>
              <a:t>Cookit</a:t>
            </a:r>
            <a:r>
              <a:rPr lang="fr-FR" b="1" dirty="0" smtClean="0">
                <a:latin typeface="Century Gothic" pitchFamily="34" charset="0"/>
              </a:rPr>
              <a:t> » </a:t>
            </a:r>
            <a:r>
              <a:rPr lang="fr-FR" b="1" dirty="0" err="1" smtClean="0">
                <a:latin typeface="Century Gothic" pitchFamily="34" charset="0"/>
              </a:rPr>
              <a:t>solar</a:t>
            </a:r>
            <a:r>
              <a:rPr lang="fr-FR" b="1" dirty="0" smtClean="0">
                <a:latin typeface="Century Gothic" pitchFamily="34" charset="0"/>
              </a:rPr>
              <a:t> </a:t>
            </a:r>
            <a:r>
              <a:rPr lang="fr-FR" b="1" dirty="0" err="1" smtClean="0">
                <a:latin typeface="Century Gothic" pitchFamily="34" charset="0"/>
              </a:rPr>
              <a:t>cookers</a:t>
            </a:r>
            <a:r>
              <a:rPr lang="fr-FR" b="1" dirty="0" smtClean="0">
                <a:latin typeface="Century Gothic" pitchFamily="34" charset="0"/>
              </a:rPr>
              <a:t> for over 50,000 </a:t>
            </a:r>
            <a:r>
              <a:rPr lang="fr-FR" b="1" dirty="0" err="1" smtClean="0">
                <a:latin typeface="Century Gothic" pitchFamily="34" charset="0"/>
              </a:rPr>
              <a:t>refugees</a:t>
            </a:r>
            <a:r>
              <a:rPr lang="fr-FR" b="1" dirty="0" smtClean="0">
                <a:latin typeface="Century Gothic" pitchFamily="34" charset="0"/>
              </a:rPr>
              <a:t>. </a:t>
            </a:r>
            <a:endParaRPr lang="fr-FR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B737E-5B0D-462A-B608-8AC3AC6E867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1987" name="Text Placeholder 6"/>
          <p:cNvSpPr txBox="1">
            <a:spLocks/>
          </p:cNvSpPr>
          <p:nvPr/>
        </p:nvSpPr>
        <p:spPr bwMode="auto">
          <a:xfrm>
            <a:off x="1668463" y="596900"/>
            <a:ext cx="27082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Content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427413" y="1322388"/>
            <a:ext cx="75866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fr-FR" sz="2400" b="1" dirty="0">
                <a:solidFill>
                  <a:srgbClr val="CC0000"/>
                </a:solidFill>
                <a:latin typeface="Century Gothic" pitchFamily="34" charset="0"/>
              </a:rPr>
              <a:t>A </a:t>
            </a:r>
            <a:r>
              <a:rPr lang="fr-FR" sz="2400" b="1" dirty="0" err="1">
                <a:solidFill>
                  <a:srgbClr val="CC0000"/>
                </a:solidFill>
                <a:latin typeface="Century Gothic" pitchFamily="34" charset="0"/>
              </a:rPr>
              <a:t>brief</a:t>
            </a:r>
            <a:r>
              <a:rPr lang="fr-FR" sz="2400" b="1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fr-FR" sz="2400" b="1" dirty="0" err="1">
                <a:solidFill>
                  <a:srgbClr val="CC0000"/>
                </a:solidFill>
                <a:latin typeface="Century Gothic" pitchFamily="34" charset="0"/>
              </a:rPr>
              <a:t>presentation</a:t>
            </a:r>
            <a:r>
              <a:rPr lang="fr-FR" sz="2400" b="1" dirty="0">
                <a:solidFill>
                  <a:srgbClr val="CC0000"/>
                </a:solidFill>
                <a:latin typeface="Century Gothic" pitchFamily="34" charset="0"/>
              </a:rPr>
              <a:t> of </a:t>
            </a:r>
            <a:r>
              <a:rPr lang="fr-FR" sz="2400" b="1" dirty="0" err="1">
                <a:solidFill>
                  <a:srgbClr val="CC0000"/>
                </a:solidFill>
                <a:latin typeface="Century Gothic" pitchFamily="34" charset="0"/>
              </a:rPr>
              <a:t>each</a:t>
            </a:r>
            <a:r>
              <a:rPr lang="fr-FR" sz="2400" b="1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fr-FR" sz="2400" b="1" dirty="0" err="1">
                <a:solidFill>
                  <a:srgbClr val="CC0000"/>
                </a:solidFill>
                <a:latin typeface="Century Gothic" pitchFamily="34" charset="0"/>
              </a:rPr>
              <a:t>organization</a:t>
            </a:r>
            <a:endParaRPr lang="fr-FR" sz="2400" b="1" dirty="0">
              <a:solidFill>
                <a:srgbClr val="CC0000"/>
              </a:solidFill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sz="2400" dirty="0">
              <a:solidFill>
                <a:srgbClr val="CC0000"/>
              </a:solidFill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dirty="0">
                <a:latin typeface="Century Gothic" pitchFamily="34" charset="0"/>
              </a:rPr>
              <a:t>An </a:t>
            </a:r>
            <a:r>
              <a:rPr lang="fr-FR" sz="2400" dirty="0" err="1">
                <a:latin typeface="Century Gothic" pitchFamily="34" charset="0"/>
              </a:rPr>
              <a:t>outline</a:t>
            </a:r>
            <a:r>
              <a:rPr lang="fr-FR" sz="2400" dirty="0">
                <a:latin typeface="Century Gothic" pitchFamily="34" charset="0"/>
              </a:rPr>
              <a:t> of </a:t>
            </a:r>
            <a:r>
              <a:rPr lang="fr-FR" sz="2400" dirty="0" err="1" smtClean="0">
                <a:latin typeface="Century Gothic" pitchFamily="34" charset="0"/>
              </a:rPr>
              <a:t>solar</a:t>
            </a:r>
            <a:r>
              <a:rPr lang="fr-FR" sz="2400" dirty="0" smtClean="0">
                <a:latin typeface="Century Gothic" pitchFamily="34" charset="0"/>
              </a:rPr>
              <a:t> cooking </a:t>
            </a:r>
            <a:r>
              <a:rPr lang="fr-FR" sz="2400" dirty="0">
                <a:latin typeface="Century Gothic" pitchFamily="34" charset="0"/>
              </a:rPr>
              <a:t>solutions and </a:t>
            </a:r>
            <a:r>
              <a:rPr lang="fr-FR" sz="2400" dirty="0" err="1">
                <a:latin typeface="Century Gothic" pitchFamily="34" charset="0"/>
              </a:rPr>
              <a:t>projects</a:t>
            </a: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dirty="0" smtClean="0">
                <a:latin typeface="Century Gothic" pitchFamily="34" charset="0"/>
              </a:rPr>
              <a:t>SolSource </a:t>
            </a:r>
            <a:r>
              <a:rPr lang="fr-FR" sz="2400" dirty="0" err="1">
                <a:latin typeface="Century Gothic" pitchFamily="34" charset="0"/>
              </a:rPr>
              <a:t>technology</a:t>
            </a:r>
            <a:r>
              <a:rPr lang="fr-FR" sz="2400" dirty="0">
                <a:latin typeface="Century Gothic" pitchFamily="34" charset="0"/>
              </a:rPr>
              <a:t> by OED</a:t>
            </a:r>
          </a:p>
          <a:p>
            <a:pPr marL="342900" indent="-342900">
              <a:buFontTx/>
              <a:buChar char="•"/>
            </a:pP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dirty="0" smtClean="0">
                <a:latin typeface="Century Gothic" pitchFamily="34" charset="0"/>
              </a:rPr>
              <a:t>Mission, objectives and </a:t>
            </a:r>
            <a:r>
              <a:rPr lang="fr-FR" sz="2400" dirty="0" err="1" smtClean="0">
                <a:latin typeface="Century Gothic" pitchFamily="34" charset="0"/>
              </a:rPr>
              <a:t>proposed</a:t>
            </a:r>
            <a:r>
              <a:rPr lang="fr-FR" sz="2400" dirty="0" smtClean="0">
                <a:latin typeface="Century Gothic" pitchFamily="34" charset="0"/>
              </a:rPr>
              <a:t> solutions</a:t>
            </a:r>
            <a:br>
              <a:rPr lang="fr-FR" sz="2400" dirty="0" smtClean="0">
                <a:latin typeface="Century Gothic" pitchFamily="34" charset="0"/>
              </a:rPr>
            </a:b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dirty="0">
                <a:latin typeface="Century Gothic" pitchFamily="34" charset="0"/>
              </a:rPr>
              <a:t>A </a:t>
            </a:r>
            <a:r>
              <a:rPr lang="fr-FR" sz="2400" dirty="0">
                <a:latin typeface="Arial"/>
              </a:rPr>
              <a:t>« </a:t>
            </a:r>
            <a:r>
              <a:rPr lang="fr-FR" sz="2400" dirty="0">
                <a:latin typeface="Century Gothic" pitchFamily="34" charset="0"/>
              </a:rPr>
              <a:t>questions / </a:t>
            </a:r>
            <a:r>
              <a:rPr lang="fr-FR" sz="2400" dirty="0" err="1">
                <a:latin typeface="Century Gothic" pitchFamily="34" charset="0"/>
              </a:rPr>
              <a:t>answers</a:t>
            </a:r>
            <a:r>
              <a:rPr lang="fr-FR" sz="2400" dirty="0">
                <a:latin typeface="Arial"/>
              </a:rPr>
              <a:t> »</a:t>
            </a:r>
            <a:r>
              <a:rPr lang="fr-FR" sz="2400" dirty="0">
                <a:latin typeface="Century Gothic" pitchFamily="34" charset="0"/>
              </a:rPr>
              <a:t> exchange</a:t>
            </a:r>
          </a:p>
          <a:p>
            <a:pPr marL="342900" indent="-342900">
              <a:buFontTx/>
              <a:buChar char="•"/>
            </a:pPr>
            <a:endParaRPr lang="fr-FR" sz="2400" dirty="0">
              <a:latin typeface="Century Gothic" pitchFamily="34" charset="0"/>
            </a:endParaRPr>
          </a:p>
          <a:p>
            <a:pPr marL="342900" indent="-342900"/>
            <a:endParaRPr lang="fr-FR" sz="2400" dirty="0">
              <a:latin typeface="Century Gothic" pitchFamily="34" charset="0"/>
            </a:endParaRPr>
          </a:p>
          <a:p>
            <a:pPr marL="342900" indent="-342900"/>
            <a:endParaRPr lang="fr-FR" dirty="0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2365375" y="1382713"/>
            <a:ext cx="1019175" cy="357187"/>
          </a:xfrm>
          <a:prstGeom prst="rightArrow">
            <a:avLst>
              <a:gd name="adj1" fmla="val 50000"/>
              <a:gd name="adj2" fmla="val 71333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D2C78-1C3D-4660-BED1-E1475AAB7AB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87042" name="Text Placeholder 6"/>
          <p:cNvSpPr txBox="1">
            <a:spLocks/>
          </p:cNvSpPr>
          <p:nvPr/>
        </p:nvSpPr>
        <p:spPr bwMode="auto">
          <a:xfrm>
            <a:off x="1668463" y="596900"/>
            <a:ext cx="27082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Content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427413" y="1465263"/>
            <a:ext cx="75866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fr-FR" sz="2400" dirty="0">
                <a:latin typeface="Century Gothic" pitchFamily="34" charset="0"/>
              </a:rPr>
              <a:t>A </a:t>
            </a:r>
            <a:r>
              <a:rPr lang="fr-FR" sz="2400" dirty="0" err="1">
                <a:latin typeface="Century Gothic" pitchFamily="34" charset="0"/>
              </a:rPr>
              <a:t>brief</a:t>
            </a:r>
            <a:r>
              <a:rPr lang="fr-FR" sz="2400" dirty="0">
                <a:latin typeface="Century Gothic" pitchFamily="34" charset="0"/>
              </a:rPr>
              <a:t> </a:t>
            </a:r>
            <a:r>
              <a:rPr lang="fr-FR" sz="2400" dirty="0" err="1">
                <a:latin typeface="Century Gothic" pitchFamily="34" charset="0"/>
              </a:rPr>
              <a:t>presentation</a:t>
            </a:r>
            <a:r>
              <a:rPr lang="fr-FR" sz="2400" dirty="0">
                <a:latin typeface="Century Gothic" pitchFamily="34" charset="0"/>
              </a:rPr>
              <a:t> of </a:t>
            </a:r>
            <a:r>
              <a:rPr lang="fr-FR" sz="2400" dirty="0" err="1">
                <a:latin typeface="Century Gothic" pitchFamily="34" charset="0"/>
              </a:rPr>
              <a:t>each</a:t>
            </a:r>
            <a:r>
              <a:rPr lang="fr-FR" sz="2400" dirty="0">
                <a:latin typeface="Century Gothic" pitchFamily="34" charset="0"/>
              </a:rPr>
              <a:t> </a:t>
            </a:r>
            <a:r>
              <a:rPr lang="fr-FR" sz="2400" dirty="0" err="1">
                <a:latin typeface="Century Gothic" pitchFamily="34" charset="0"/>
              </a:rPr>
              <a:t>organization</a:t>
            </a: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sz="2400" dirty="0">
              <a:solidFill>
                <a:srgbClr val="CC0000"/>
              </a:solidFill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dirty="0">
                <a:latin typeface="Century Gothic" pitchFamily="34" charset="0"/>
              </a:rPr>
              <a:t>An </a:t>
            </a:r>
            <a:r>
              <a:rPr lang="fr-FR" sz="2400" dirty="0" err="1">
                <a:latin typeface="Century Gothic" pitchFamily="34" charset="0"/>
              </a:rPr>
              <a:t>outline</a:t>
            </a:r>
            <a:r>
              <a:rPr lang="fr-FR" sz="2400" dirty="0">
                <a:latin typeface="Century Gothic" pitchFamily="34" charset="0"/>
              </a:rPr>
              <a:t> of </a:t>
            </a:r>
            <a:r>
              <a:rPr lang="fr-FR" sz="2400" dirty="0" err="1" smtClean="0">
                <a:latin typeface="Century Gothic" pitchFamily="34" charset="0"/>
              </a:rPr>
              <a:t>solar</a:t>
            </a:r>
            <a:r>
              <a:rPr lang="fr-FR" sz="2400" dirty="0" smtClean="0">
                <a:latin typeface="Century Gothic" pitchFamily="34" charset="0"/>
              </a:rPr>
              <a:t> cooking </a:t>
            </a:r>
            <a:r>
              <a:rPr lang="fr-FR" sz="2400" dirty="0">
                <a:latin typeface="Century Gothic" pitchFamily="34" charset="0"/>
              </a:rPr>
              <a:t>solutions and </a:t>
            </a:r>
            <a:r>
              <a:rPr lang="fr-FR" sz="2400" dirty="0" err="1">
                <a:latin typeface="Century Gothic" pitchFamily="34" charset="0"/>
              </a:rPr>
              <a:t>projects</a:t>
            </a: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b="1" dirty="0" smtClean="0">
                <a:solidFill>
                  <a:srgbClr val="CC0000"/>
                </a:solidFill>
                <a:latin typeface="Century Gothic" pitchFamily="34" charset="0"/>
              </a:rPr>
              <a:t>SolSource </a:t>
            </a:r>
            <a:r>
              <a:rPr lang="fr-FR" sz="2400" b="1" dirty="0" err="1">
                <a:solidFill>
                  <a:srgbClr val="CC0000"/>
                </a:solidFill>
                <a:latin typeface="Century Gothic" pitchFamily="34" charset="0"/>
              </a:rPr>
              <a:t>technology</a:t>
            </a:r>
            <a:r>
              <a:rPr lang="fr-FR" sz="2400" b="1" dirty="0">
                <a:solidFill>
                  <a:srgbClr val="CC0000"/>
                </a:solidFill>
                <a:latin typeface="Century Gothic" pitchFamily="34" charset="0"/>
              </a:rPr>
              <a:t> by OED</a:t>
            </a: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dirty="0">
                <a:latin typeface="Century Gothic" pitchFamily="34" charset="0"/>
              </a:rPr>
              <a:t>Mission, objectives and </a:t>
            </a:r>
            <a:r>
              <a:rPr lang="fr-FR" sz="2400" dirty="0" err="1">
                <a:latin typeface="Century Gothic" pitchFamily="34" charset="0"/>
              </a:rPr>
              <a:t>proposed</a:t>
            </a:r>
            <a:r>
              <a:rPr lang="fr-FR" sz="2400" dirty="0">
                <a:latin typeface="Century Gothic" pitchFamily="34" charset="0"/>
              </a:rPr>
              <a:t> solutions</a:t>
            </a:r>
            <a:br>
              <a:rPr lang="fr-FR" sz="2400" dirty="0">
                <a:latin typeface="Century Gothic" pitchFamily="34" charset="0"/>
              </a:rPr>
            </a:b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dirty="0">
                <a:latin typeface="Century Gothic" pitchFamily="34" charset="0"/>
              </a:rPr>
              <a:t>A </a:t>
            </a:r>
            <a:r>
              <a:rPr lang="fr-FR" sz="2400" dirty="0">
                <a:latin typeface="Arial"/>
              </a:rPr>
              <a:t>« </a:t>
            </a:r>
            <a:r>
              <a:rPr lang="fr-FR" sz="2400" dirty="0">
                <a:latin typeface="Century Gothic" pitchFamily="34" charset="0"/>
              </a:rPr>
              <a:t>questions / </a:t>
            </a:r>
            <a:r>
              <a:rPr lang="fr-FR" sz="2400" dirty="0" err="1">
                <a:latin typeface="Century Gothic" pitchFamily="34" charset="0"/>
              </a:rPr>
              <a:t>answers</a:t>
            </a:r>
            <a:r>
              <a:rPr lang="fr-FR" sz="2400" dirty="0">
                <a:latin typeface="Arial"/>
              </a:rPr>
              <a:t> »</a:t>
            </a:r>
            <a:r>
              <a:rPr lang="fr-FR" sz="2400" dirty="0">
                <a:latin typeface="Century Gothic" pitchFamily="34" charset="0"/>
              </a:rPr>
              <a:t> exchange</a:t>
            </a:r>
          </a:p>
          <a:p>
            <a:pPr marL="342900" indent="-342900">
              <a:buFontTx/>
              <a:buChar char="•"/>
            </a:pPr>
            <a:endParaRPr lang="fr-FR" sz="2400" dirty="0">
              <a:latin typeface="Century Gothic" pitchFamily="34" charset="0"/>
            </a:endParaRPr>
          </a:p>
          <a:p>
            <a:pPr marL="342900" indent="-342900"/>
            <a:endParaRPr lang="fr-FR" sz="2400" b="1" dirty="0">
              <a:solidFill>
                <a:srgbClr val="CC0000"/>
              </a:solidFill>
              <a:latin typeface="Century Gothic" pitchFamily="34" charset="0"/>
            </a:endParaRPr>
          </a:p>
          <a:p>
            <a:pPr marL="342900" indent="-342900"/>
            <a:endParaRPr lang="fr-FR" dirty="0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2393950" y="3367088"/>
            <a:ext cx="1019175" cy="357187"/>
          </a:xfrm>
          <a:prstGeom prst="rightArrow">
            <a:avLst>
              <a:gd name="adj1" fmla="val 50000"/>
              <a:gd name="adj2" fmla="val 71333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5E4B0-00A1-4C08-8C6A-43376F415119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6082" name="Text Placeholder 6"/>
          <p:cNvSpPr txBox="1">
            <a:spLocks/>
          </p:cNvSpPr>
          <p:nvPr/>
        </p:nvSpPr>
        <p:spPr bwMode="auto">
          <a:xfrm>
            <a:off x="1668463" y="596900"/>
            <a:ext cx="27082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Content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427413" y="1465263"/>
            <a:ext cx="758666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fr-FR" sz="2400" dirty="0">
                <a:latin typeface="Century Gothic" pitchFamily="34" charset="0"/>
              </a:rPr>
              <a:t>A </a:t>
            </a:r>
            <a:r>
              <a:rPr lang="fr-FR" sz="2400" dirty="0" err="1">
                <a:latin typeface="Century Gothic" pitchFamily="34" charset="0"/>
              </a:rPr>
              <a:t>brief</a:t>
            </a:r>
            <a:r>
              <a:rPr lang="fr-FR" sz="2400" dirty="0">
                <a:latin typeface="Century Gothic" pitchFamily="34" charset="0"/>
              </a:rPr>
              <a:t> </a:t>
            </a:r>
            <a:r>
              <a:rPr lang="fr-FR" sz="2400" dirty="0" err="1">
                <a:latin typeface="Century Gothic" pitchFamily="34" charset="0"/>
              </a:rPr>
              <a:t>presentation</a:t>
            </a:r>
            <a:r>
              <a:rPr lang="fr-FR" sz="2400" dirty="0">
                <a:latin typeface="Century Gothic" pitchFamily="34" charset="0"/>
              </a:rPr>
              <a:t> of </a:t>
            </a:r>
            <a:r>
              <a:rPr lang="fr-FR" sz="2400" dirty="0" err="1">
                <a:latin typeface="Century Gothic" pitchFamily="34" charset="0"/>
              </a:rPr>
              <a:t>each</a:t>
            </a:r>
            <a:r>
              <a:rPr lang="fr-FR" sz="2400" dirty="0">
                <a:latin typeface="Century Gothic" pitchFamily="34" charset="0"/>
              </a:rPr>
              <a:t> </a:t>
            </a:r>
            <a:r>
              <a:rPr lang="fr-FR" sz="2400" dirty="0" err="1">
                <a:latin typeface="Century Gothic" pitchFamily="34" charset="0"/>
              </a:rPr>
              <a:t>organization</a:t>
            </a: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sz="2400" dirty="0">
              <a:solidFill>
                <a:srgbClr val="CC0000"/>
              </a:solidFill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dirty="0">
                <a:latin typeface="Century Gothic" pitchFamily="34" charset="0"/>
              </a:rPr>
              <a:t>An </a:t>
            </a:r>
            <a:r>
              <a:rPr lang="fr-FR" sz="2400" dirty="0" err="1">
                <a:latin typeface="Century Gothic" pitchFamily="34" charset="0"/>
              </a:rPr>
              <a:t>outline</a:t>
            </a:r>
            <a:r>
              <a:rPr lang="fr-FR" sz="2400" dirty="0">
                <a:latin typeface="Century Gothic" pitchFamily="34" charset="0"/>
              </a:rPr>
              <a:t> of </a:t>
            </a:r>
            <a:r>
              <a:rPr lang="fr-FR" sz="2400" dirty="0" err="1" smtClean="0">
                <a:latin typeface="Century Gothic" pitchFamily="34" charset="0"/>
              </a:rPr>
              <a:t>solar</a:t>
            </a:r>
            <a:r>
              <a:rPr lang="fr-FR" sz="2400" dirty="0" smtClean="0">
                <a:latin typeface="Century Gothic" pitchFamily="34" charset="0"/>
              </a:rPr>
              <a:t> cooking </a:t>
            </a:r>
            <a:r>
              <a:rPr lang="fr-FR" sz="2400" dirty="0">
                <a:latin typeface="Century Gothic" pitchFamily="34" charset="0"/>
              </a:rPr>
              <a:t>solutions and </a:t>
            </a:r>
            <a:r>
              <a:rPr lang="fr-FR" sz="2400" dirty="0" err="1">
                <a:latin typeface="Century Gothic" pitchFamily="34" charset="0"/>
              </a:rPr>
              <a:t>projects</a:t>
            </a: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dirty="0" smtClean="0">
                <a:latin typeface="Century Gothic" pitchFamily="34" charset="0"/>
              </a:rPr>
              <a:t>SolSource </a:t>
            </a:r>
            <a:r>
              <a:rPr lang="fr-FR" sz="2400" dirty="0" err="1">
                <a:latin typeface="Century Gothic" pitchFamily="34" charset="0"/>
              </a:rPr>
              <a:t>technology</a:t>
            </a:r>
            <a:r>
              <a:rPr lang="fr-FR" sz="2400" dirty="0">
                <a:latin typeface="Century Gothic" pitchFamily="34" charset="0"/>
              </a:rPr>
              <a:t> by OED</a:t>
            </a:r>
          </a:p>
          <a:p>
            <a:pPr marL="342900" indent="-342900">
              <a:buFontTx/>
              <a:buChar char="•"/>
            </a:pP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b="1" dirty="0" smtClean="0">
                <a:solidFill>
                  <a:srgbClr val="CC0000"/>
                </a:solidFill>
                <a:latin typeface="Century Gothic" pitchFamily="34" charset="0"/>
              </a:rPr>
              <a:t>Mission</a:t>
            </a:r>
            <a:r>
              <a:rPr lang="fr-FR" sz="2400" b="1" dirty="0">
                <a:solidFill>
                  <a:srgbClr val="CC0000"/>
                </a:solidFill>
                <a:latin typeface="Century Gothic" pitchFamily="34" charset="0"/>
              </a:rPr>
              <a:t>, objectives and </a:t>
            </a:r>
            <a:r>
              <a:rPr lang="fr-FR" sz="2400" b="1" dirty="0" err="1">
                <a:solidFill>
                  <a:srgbClr val="CC0000"/>
                </a:solidFill>
                <a:latin typeface="Century Gothic" pitchFamily="34" charset="0"/>
              </a:rPr>
              <a:t>proposed</a:t>
            </a:r>
            <a:r>
              <a:rPr lang="fr-FR" sz="2400" b="1" dirty="0">
                <a:solidFill>
                  <a:srgbClr val="CC0000"/>
                </a:solidFill>
                <a:latin typeface="Century Gothic" pitchFamily="34" charset="0"/>
              </a:rPr>
              <a:t> </a:t>
            </a:r>
            <a:r>
              <a:rPr lang="fr-FR" sz="2400" b="1" dirty="0" smtClean="0">
                <a:solidFill>
                  <a:srgbClr val="CC0000"/>
                </a:solidFill>
                <a:latin typeface="Century Gothic" pitchFamily="34" charset="0"/>
              </a:rPr>
              <a:t>solutions</a:t>
            </a: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dirty="0">
                <a:latin typeface="Century Gothic" pitchFamily="34" charset="0"/>
              </a:rPr>
              <a:t>A </a:t>
            </a:r>
            <a:r>
              <a:rPr lang="fr-FR" sz="2400" dirty="0">
                <a:latin typeface="Arial"/>
              </a:rPr>
              <a:t>« </a:t>
            </a:r>
            <a:r>
              <a:rPr lang="fr-FR" sz="2400" dirty="0">
                <a:latin typeface="Century Gothic" pitchFamily="34" charset="0"/>
              </a:rPr>
              <a:t>questions / </a:t>
            </a:r>
            <a:r>
              <a:rPr lang="fr-FR" sz="2400" dirty="0" err="1">
                <a:latin typeface="Century Gothic" pitchFamily="34" charset="0"/>
              </a:rPr>
              <a:t>answers</a:t>
            </a:r>
            <a:r>
              <a:rPr lang="fr-FR" sz="2400" dirty="0">
                <a:latin typeface="Arial"/>
              </a:rPr>
              <a:t> »</a:t>
            </a:r>
            <a:r>
              <a:rPr lang="fr-FR" sz="2400" dirty="0">
                <a:latin typeface="Century Gothic" pitchFamily="34" charset="0"/>
              </a:rPr>
              <a:t> exchange</a:t>
            </a:r>
          </a:p>
          <a:p>
            <a:pPr marL="342900" indent="-342900">
              <a:buFontTx/>
              <a:buChar char="•"/>
            </a:pPr>
            <a:endParaRPr lang="fr-FR" sz="2400" dirty="0">
              <a:latin typeface="Century Gothic" pitchFamily="34" charset="0"/>
            </a:endParaRPr>
          </a:p>
          <a:p>
            <a:pPr marL="342900" indent="-342900"/>
            <a:endParaRPr lang="fr-FR" dirty="0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2408238" y="4076700"/>
            <a:ext cx="1019175" cy="357188"/>
          </a:xfrm>
          <a:prstGeom prst="rightArrow">
            <a:avLst>
              <a:gd name="adj1" fmla="val 50000"/>
              <a:gd name="adj2" fmla="val 71333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790C1-54D3-4D97-A151-DA104A5F05F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3010" name="Title 6"/>
          <p:cNvSpPr>
            <a:spLocks noGrp="1"/>
          </p:cNvSpPr>
          <p:nvPr>
            <p:ph type="title" idx="4294967295"/>
          </p:nvPr>
        </p:nvSpPr>
        <p:spPr>
          <a:xfrm>
            <a:off x="5453063" y="1506538"/>
            <a:ext cx="5910262" cy="4200525"/>
          </a:xfrm>
        </p:spPr>
        <p:txBody>
          <a:bodyPr/>
          <a:lstStyle/>
          <a:p>
            <a:pPr eaLnBrk="1" hangingPunct="1"/>
            <a:r>
              <a:rPr lang="en-US" sz="2800" b="1" smtClean="0"/>
              <a:t>To scale up access and create a global market for solar cooking solutions through closer collaboration with the Global Alliance for Clean Cookstoves</a:t>
            </a:r>
          </a:p>
        </p:txBody>
      </p:sp>
      <p:sp>
        <p:nvSpPr>
          <p:cNvPr id="43011" name="Text Placeholder 6"/>
          <p:cNvSpPr txBox="1">
            <a:spLocks/>
          </p:cNvSpPr>
          <p:nvPr/>
        </p:nvSpPr>
        <p:spPr bwMode="auto">
          <a:xfrm>
            <a:off x="1668463" y="596900"/>
            <a:ext cx="27082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Our mission</a:t>
            </a:r>
          </a:p>
        </p:txBody>
      </p:sp>
      <p:sp>
        <p:nvSpPr>
          <p:cNvPr id="43029" name="AutoShape 21"/>
          <p:cNvSpPr>
            <a:spLocks noChangeArrowheads="1"/>
          </p:cNvSpPr>
          <p:nvPr/>
        </p:nvSpPr>
        <p:spPr bwMode="auto">
          <a:xfrm>
            <a:off x="3492500" y="4254500"/>
            <a:ext cx="2006600" cy="787400"/>
          </a:xfrm>
          <a:prstGeom prst="homePlate">
            <a:avLst>
              <a:gd name="adj" fmla="val 6371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ENVIRONMENTAL</a:t>
            </a:r>
          </a:p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IMPACTS</a:t>
            </a:r>
          </a:p>
        </p:txBody>
      </p:sp>
      <p:sp>
        <p:nvSpPr>
          <p:cNvPr id="43030" name="AutoShape 22"/>
          <p:cNvSpPr>
            <a:spLocks noChangeArrowheads="1"/>
          </p:cNvSpPr>
          <p:nvPr/>
        </p:nvSpPr>
        <p:spPr bwMode="auto">
          <a:xfrm>
            <a:off x="1346200" y="4254500"/>
            <a:ext cx="2006600" cy="787400"/>
          </a:xfrm>
          <a:prstGeom prst="homePlate">
            <a:avLst>
              <a:gd name="adj" fmla="val 6371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HEALTH</a:t>
            </a:r>
          </a:p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IMPACTS</a:t>
            </a:r>
          </a:p>
        </p:txBody>
      </p:sp>
      <p:sp>
        <p:nvSpPr>
          <p:cNvPr id="43031" name="AutoShape 23"/>
          <p:cNvSpPr>
            <a:spLocks noChangeArrowheads="1"/>
          </p:cNvSpPr>
          <p:nvPr/>
        </p:nvSpPr>
        <p:spPr bwMode="auto">
          <a:xfrm>
            <a:off x="5676900" y="4241800"/>
            <a:ext cx="2006600" cy="787400"/>
          </a:xfrm>
          <a:prstGeom prst="homePlate">
            <a:avLst>
              <a:gd name="adj" fmla="val 6371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CLIMATE</a:t>
            </a:r>
          </a:p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IMPACTS</a:t>
            </a:r>
          </a:p>
        </p:txBody>
      </p:sp>
      <p:sp>
        <p:nvSpPr>
          <p:cNvPr id="43032" name="AutoShape 24"/>
          <p:cNvSpPr>
            <a:spLocks noChangeArrowheads="1"/>
          </p:cNvSpPr>
          <p:nvPr/>
        </p:nvSpPr>
        <p:spPr bwMode="auto">
          <a:xfrm>
            <a:off x="7861300" y="4254500"/>
            <a:ext cx="2006600" cy="787400"/>
          </a:xfrm>
          <a:prstGeom prst="homePlate">
            <a:avLst>
              <a:gd name="adj" fmla="val 6371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LIVELIHOOD</a:t>
            </a:r>
          </a:p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IMPACTS</a:t>
            </a:r>
          </a:p>
        </p:txBody>
      </p:sp>
      <p:sp>
        <p:nvSpPr>
          <p:cNvPr id="43033" name="AutoShape 25"/>
          <p:cNvSpPr>
            <a:spLocks noChangeArrowheads="1"/>
          </p:cNvSpPr>
          <p:nvPr/>
        </p:nvSpPr>
        <p:spPr bwMode="auto">
          <a:xfrm>
            <a:off x="10109200" y="4279900"/>
            <a:ext cx="2006600" cy="787400"/>
          </a:xfrm>
          <a:prstGeom prst="homePlate">
            <a:avLst>
              <a:gd name="adj" fmla="val 6371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GENDER</a:t>
            </a:r>
          </a:p>
          <a:p>
            <a:pPr algn="ctr"/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IMPACTS</a:t>
            </a:r>
          </a:p>
        </p:txBody>
      </p:sp>
      <p:pic>
        <p:nvPicPr>
          <p:cNvPr id="43034" name="Image 7" descr="DSC016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63" y="5180013"/>
            <a:ext cx="168592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5" name="Image 8" descr="P527019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4675" y="5191125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8" name="Picture 30" descr="CLAUSU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2575" y="5181600"/>
            <a:ext cx="1757363" cy="1314450"/>
          </a:xfrm>
          <a:prstGeom prst="rect">
            <a:avLst/>
          </a:prstGeom>
          <a:noFill/>
        </p:spPr>
      </p:pic>
      <p:pic>
        <p:nvPicPr>
          <p:cNvPr id="43039" name="Picture 3" descr="X:\ADMINISTRATION GENERALE\Communication\Fiches projet\Andes\Fiches projet Andes\Bolivie\IMG_1560.JPG"/>
          <p:cNvPicPr>
            <a:picLocks noChangeAspect="1" noChangeArrowheads="1"/>
          </p:cNvPicPr>
          <p:nvPr/>
        </p:nvPicPr>
        <p:blipFill>
          <a:blip r:embed="rId5"/>
          <a:srcRect l="17496"/>
          <a:stretch>
            <a:fillRect/>
          </a:stretch>
        </p:blipFill>
        <p:spPr bwMode="auto">
          <a:xfrm>
            <a:off x="10183813" y="5178425"/>
            <a:ext cx="147796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0" name="Image 8" descr="p1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2688" y="5151438"/>
            <a:ext cx="10668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E6314-CD71-46E8-9920-45270D8227E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4301649" y="887628"/>
          <a:ext cx="8065380" cy="518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6" name="Text Placeholder 6"/>
          <p:cNvSpPr txBox="1">
            <a:spLocks/>
          </p:cNvSpPr>
          <p:nvPr/>
        </p:nvSpPr>
        <p:spPr bwMode="auto">
          <a:xfrm>
            <a:off x="1784350" y="649288"/>
            <a:ext cx="30765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Our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CC90F-2372-40A3-BB0C-5229D4E6E60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1725613" y="649288"/>
            <a:ext cx="2524125" cy="576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530" name="Content Placeholder 4"/>
          <p:cNvSpPr txBox="1">
            <a:spLocks/>
          </p:cNvSpPr>
          <p:nvPr/>
        </p:nvSpPr>
        <p:spPr bwMode="auto">
          <a:xfrm>
            <a:off x="2214563" y="5057775"/>
            <a:ext cx="4830762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22531" name="Content Placeholder 8"/>
          <p:cNvSpPr txBox="1">
            <a:spLocks/>
          </p:cNvSpPr>
          <p:nvPr/>
        </p:nvSpPr>
        <p:spPr bwMode="auto">
          <a:xfrm>
            <a:off x="6632575" y="1674813"/>
            <a:ext cx="44053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22532" name="Content Placeholder 8"/>
          <p:cNvSpPr txBox="1">
            <a:spLocks/>
          </p:cNvSpPr>
          <p:nvPr/>
        </p:nvSpPr>
        <p:spPr bwMode="auto">
          <a:xfrm>
            <a:off x="2043113" y="5054600"/>
            <a:ext cx="4338637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22533" name="Content Placeholder 8"/>
          <p:cNvSpPr txBox="1">
            <a:spLocks/>
          </p:cNvSpPr>
          <p:nvPr/>
        </p:nvSpPr>
        <p:spPr bwMode="auto">
          <a:xfrm>
            <a:off x="1546225" y="1519238"/>
            <a:ext cx="261461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AutoNum type="arabicPeriod"/>
            </a:pPr>
            <a:r>
              <a:rPr lang="en-US" b="1">
                <a:solidFill>
                  <a:srgbClr val="404040"/>
                </a:solidFill>
                <a:latin typeface="Century Gothic" pitchFamily="34" charset="0"/>
              </a:rPr>
              <a:t>Greater representation of solar cooking community (SCC) within Global Alliance for Clean Cookstoves (GACC)</a:t>
            </a:r>
            <a:endParaRPr lang="en-US" sz="1000" b="1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en-US" b="1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>
                <a:solidFill>
                  <a:srgbClr val="404040"/>
                </a:solidFill>
                <a:latin typeface="Century Gothic" pitchFamily="34" charset="0"/>
              </a:rPr>
              <a:t/>
            </a:r>
            <a:br>
              <a:rPr lang="en-US">
                <a:solidFill>
                  <a:srgbClr val="404040"/>
                </a:solidFill>
                <a:latin typeface="Century Gothic" pitchFamily="34" charset="0"/>
              </a:rPr>
            </a:b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AutoNum type="arabicPeriod" startAt="2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>
                <a:solidFill>
                  <a:srgbClr val="404040"/>
                </a:solidFill>
                <a:latin typeface="Century Gothic" pitchFamily="34" charset="0"/>
              </a:rPr>
              <a:t> 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en-US" sz="1000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48213" y="649288"/>
            <a:ext cx="5453062" cy="576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Proposed solutions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1379538" y="5054600"/>
            <a:ext cx="4603750" cy="13414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  <a:defRPr/>
            </a:pPr>
            <a:endParaRPr lang="en-US" dirty="0" smtClean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22536" name="Content Placeholder 8"/>
          <p:cNvSpPr txBox="1">
            <a:spLocks/>
          </p:cNvSpPr>
          <p:nvPr/>
        </p:nvSpPr>
        <p:spPr bwMode="auto">
          <a:xfrm>
            <a:off x="4748213" y="1519238"/>
            <a:ext cx="61737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 pitchFamily="34" charset="0"/>
              </a:rPr>
              <a:t>Joint collaboration in reaching out to Solar cookers organizations to engage them to register with GACC as partners and contribute to Global Alliance knowledge-sharing platforms, including reports, research, clean cookstoves catalog, and results report surveys.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 pitchFamily="34" charset="0"/>
              </a:rPr>
              <a:t>Identify opportunities for solar cooker experts to represent SCC at GACC decision-making events.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 pitchFamily="34" charset="0"/>
              </a:rPr>
              <a:t>Implementation by the GACC of events, webinars, discussion forums and other tools to address issues specific to solar cooking</a:t>
            </a:r>
            <a:br>
              <a:rPr lang="en-US">
                <a:solidFill>
                  <a:srgbClr val="404040"/>
                </a:solidFill>
                <a:latin typeface="Century Gothic" pitchFamily="34" charset="0"/>
              </a:rPr>
            </a:b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 rot="16200000">
            <a:off x="2578100" y="3530600"/>
            <a:ext cx="977900" cy="2032000"/>
          </a:xfrm>
          <a:prstGeom prst="curvedLeftArrow">
            <a:avLst>
              <a:gd name="adj1" fmla="val 41558"/>
              <a:gd name="adj2" fmla="val 83117"/>
              <a:gd name="adj3" fmla="val 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 rot="5400000">
            <a:off x="2413000" y="5219700"/>
            <a:ext cx="977900" cy="2032000"/>
          </a:xfrm>
          <a:prstGeom prst="curvedLeftArrow">
            <a:avLst>
              <a:gd name="adj1" fmla="val 41558"/>
              <a:gd name="adj2" fmla="val 83117"/>
              <a:gd name="adj3" fmla="val 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57325" y="5178425"/>
            <a:ext cx="1419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400" b="1">
                <a:solidFill>
                  <a:schemeClr val="tx2"/>
                </a:solidFill>
                <a:latin typeface="Century Gothic" pitchFamily="34" charset="0"/>
              </a:rPr>
              <a:t>Solar cooking </a:t>
            </a:r>
          </a:p>
          <a:p>
            <a:pPr algn="ctr"/>
            <a:r>
              <a:rPr lang="fr-FR" sz="1400" b="1">
                <a:solidFill>
                  <a:schemeClr val="tx2"/>
                </a:solidFill>
                <a:latin typeface="Century Gothic" pitchFamily="34" charset="0"/>
              </a:rPr>
              <a:t>Community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778125" y="5114925"/>
            <a:ext cx="2066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400" b="1">
                <a:solidFill>
                  <a:schemeClr val="tx2"/>
                </a:solidFill>
                <a:latin typeface="Century Gothic" pitchFamily="34" charset="0"/>
              </a:rPr>
              <a:t>Global Alliance</a:t>
            </a:r>
          </a:p>
          <a:p>
            <a:pPr algn="ctr"/>
            <a:r>
              <a:rPr lang="fr-FR" sz="1400" b="1">
                <a:solidFill>
                  <a:schemeClr val="tx2"/>
                </a:solidFill>
                <a:latin typeface="Century Gothic" pitchFamily="34" charset="0"/>
              </a:rPr>
              <a:t>For Clean Cookstoves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1B894-1FE1-49E8-A2F6-3558B15866EB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3553" name="Content Placeholder 4"/>
          <p:cNvSpPr txBox="1">
            <a:spLocks/>
          </p:cNvSpPr>
          <p:nvPr/>
        </p:nvSpPr>
        <p:spPr bwMode="auto">
          <a:xfrm>
            <a:off x="2214563" y="5057775"/>
            <a:ext cx="4830762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23554" name="Content Placeholder 8"/>
          <p:cNvSpPr txBox="1">
            <a:spLocks/>
          </p:cNvSpPr>
          <p:nvPr/>
        </p:nvSpPr>
        <p:spPr bwMode="auto">
          <a:xfrm>
            <a:off x="6632575" y="1674813"/>
            <a:ext cx="44053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23555" name="Content Placeholder 8"/>
          <p:cNvSpPr txBox="1">
            <a:spLocks/>
          </p:cNvSpPr>
          <p:nvPr/>
        </p:nvSpPr>
        <p:spPr bwMode="auto">
          <a:xfrm>
            <a:off x="2043113" y="5054600"/>
            <a:ext cx="4338637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1546225" y="1519238"/>
            <a:ext cx="2524125" cy="24511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b="1">
                <a:solidFill>
                  <a:srgbClr val="404040"/>
                </a:solidFill>
                <a:latin typeface="Century Gothic" pitchFamily="34" charset="0"/>
              </a:rPr>
              <a:t>2. Greater representation of Global Alliance and its partners, and utilization of GACC tools and resources by solar cooking community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en-US" b="1">
              <a:solidFill>
                <a:srgbClr val="404040"/>
              </a:solidFill>
              <a:latin typeface="Century Gothic" pitchFamily="34" charset="0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en-US" sz="1000">
              <a:solidFill>
                <a:srgbClr val="404040"/>
              </a:solidFill>
              <a:latin typeface="Century Gothic" pitchFamily="34" charset="0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1379538" y="5054600"/>
            <a:ext cx="4603750" cy="13414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  <a:defRPr/>
            </a:pPr>
            <a:endParaRPr lang="en-US" dirty="0" smtClean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23558" name="Content Placeholder 8"/>
          <p:cNvSpPr txBox="1">
            <a:spLocks/>
          </p:cNvSpPr>
          <p:nvPr/>
        </p:nvSpPr>
        <p:spPr bwMode="auto">
          <a:xfrm>
            <a:off x="4797425" y="1519238"/>
            <a:ext cx="62547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 pitchFamily="34" charset="0"/>
              </a:rPr>
              <a:t>Joint collaboration to select GACC resources and reports relevant to SCC for posting on solar wiki, solar cooker review, listserve, etc…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 pitchFamily="34" charset="0"/>
              </a:rPr>
              <a:t>Identify opportunities for Global Alliance representatives to represent GACC views and resources in solar cooking circles and events. 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r>
              <a:rPr lang="en-US">
                <a:solidFill>
                  <a:srgbClr val="404040"/>
                </a:solidFill>
                <a:latin typeface="Century Gothic" pitchFamily="34" charset="0"/>
              </a:rPr>
              <a:t>SC partners organize events, webinars, discussion forums and other tools to promote GACC tools, resources, and partners for improved solar cooker project management and commercialization.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1725613" y="649288"/>
            <a:ext cx="2524125" cy="576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97425" y="657225"/>
            <a:ext cx="5700713" cy="576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Proposed solutions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 rot="16200000">
            <a:off x="2578100" y="3530600"/>
            <a:ext cx="977900" cy="2032000"/>
          </a:xfrm>
          <a:prstGeom prst="curvedLeftArrow">
            <a:avLst>
              <a:gd name="adj1" fmla="val 41558"/>
              <a:gd name="adj2" fmla="val 83117"/>
              <a:gd name="adj3" fmla="val 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 rot="5400000">
            <a:off x="2413000" y="5219700"/>
            <a:ext cx="977900" cy="2032000"/>
          </a:xfrm>
          <a:prstGeom prst="curvedLeftArrow">
            <a:avLst>
              <a:gd name="adj1" fmla="val 41558"/>
              <a:gd name="adj2" fmla="val 83117"/>
              <a:gd name="adj3" fmla="val 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184525" y="5102225"/>
            <a:ext cx="1419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400" b="1">
                <a:solidFill>
                  <a:schemeClr val="tx2"/>
                </a:solidFill>
                <a:latin typeface="Century Gothic" pitchFamily="34" charset="0"/>
              </a:rPr>
              <a:t>Solar cooking </a:t>
            </a:r>
          </a:p>
          <a:p>
            <a:pPr algn="ctr"/>
            <a:r>
              <a:rPr lang="fr-FR" sz="1400" b="1">
                <a:solidFill>
                  <a:schemeClr val="tx2"/>
                </a:solidFill>
                <a:latin typeface="Century Gothic" pitchFamily="34" charset="0"/>
              </a:rPr>
              <a:t>Community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139825" y="5165725"/>
            <a:ext cx="2066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400" b="1">
                <a:solidFill>
                  <a:schemeClr val="tx2"/>
                </a:solidFill>
                <a:latin typeface="Century Gothic" pitchFamily="34" charset="0"/>
              </a:rPr>
              <a:t>Global Alliance</a:t>
            </a:r>
          </a:p>
          <a:p>
            <a:pPr algn="ctr"/>
            <a:r>
              <a:rPr lang="fr-FR" sz="1400" b="1">
                <a:solidFill>
                  <a:schemeClr val="tx2"/>
                </a:solidFill>
                <a:latin typeface="Century Gothic" pitchFamily="34" charset="0"/>
              </a:rPr>
              <a:t>For Clean Cookstoves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A2E0-BC43-45BC-8273-812263C2C4E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4577" name="Content Placeholder 4"/>
          <p:cNvSpPr txBox="1">
            <a:spLocks/>
          </p:cNvSpPr>
          <p:nvPr/>
        </p:nvSpPr>
        <p:spPr bwMode="auto">
          <a:xfrm>
            <a:off x="2214563" y="5057775"/>
            <a:ext cx="4830762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24578" name="Content Placeholder 8"/>
          <p:cNvSpPr txBox="1">
            <a:spLocks/>
          </p:cNvSpPr>
          <p:nvPr/>
        </p:nvSpPr>
        <p:spPr bwMode="auto">
          <a:xfrm>
            <a:off x="6632575" y="1674813"/>
            <a:ext cx="44053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24579" name="Content Placeholder 8"/>
          <p:cNvSpPr txBox="1">
            <a:spLocks/>
          </p:cNvSpPr>
          <p:nvPr/>
        </p:nvSpPr>
        <p:spPr bwMode="auto">
          <a:xfrm>
            <a:off x="2043113" y="5054600"/>
            <a:ext cx="4338637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1546225" y="1519238"/>
            <a:ext cx="2486025" cy="24257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b="1">
                <a:solidFill>
                  <a:srgbClr val="404040"/>
                </a:solidFill>
                <a:latin typeface="Century Gothic" pitchFamily="34" charset="0"/>
              </a:rPr>
              <a:t>3. Joint creation of tools, standards, and resources which meet the needs of both the Global Alliance and solar cooking organizations.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en-US" sz="1000" b="1">
              <a:solidFill>
                <a:srgbClr val="404040"/>
              </a:solidFill>
              <a:latin typeface="Century Gothic" pitchFamily="34" charset="0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1379538" y="5054600"/>
            <a:ext cx="4603750" cy="13414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  <a:defRPr/>
            </a:pPr>
            <a:endParaRPr lang="en-US" dirty="0" smtClean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4748213" y="1519238"/>
            <a:ext cx="6303962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dirty="0" smtClean="0"/>
              <a:t>Conduct global solar cooking feasibility study to </a:t>
            </a:r>
            <a:r>
              <a:rPr lang="en-US" dirty="0"/>
              <a:t>identify areas </a:t>
            </a:r>
            <a:r>
              <a:rPr lang="en-US" dirty="0" smtClean="0"/>
              <a:t>where economic, </a:t>
            </a:r>
            <a:r>
              <a:rPr lang="en-US" dirty="0"/>
              <a:t>social, </a:t>
            </a:r>
            <a:r>
              <a:rPr lang="en-US" dirty="0" smtClean="0"/>
              <a:t>cultural, environmental and climactic conditions are ideal for solar cooking.</a:t>
            </a:r>
          </a:p>
          <a:p>
            <a:pPr fontAlgn="auto">
              <a:defRPr/>
            </a:pPr>
            <a:r>
              <a:rPr lang="en-US" dirty="0" smtClean="0"/>
              <a:t>Aggregate and analyze solar cooking projects to draw lessons learned and pinpoint relevant indicators for solar cooker projects worldwide. </a:t>
            </a:r>
          </a:p>
          <a:p>
            <a:pPr fontAlgn="auto">
              <a:defRPr/>
            </a:pPr>
            <a:r>
              <a:rPr lang="en-US" dirty="0" smtClean="0"/>
              <a:t>Refine standard protocols and certification schemes for carrying out solar cooking projects.</a:t>
            </a:r>
          </a:p>
          <a:p>
            <a:pPr fontAlgn="auto">
              <a:defRPr/>
            </a:pPr>
            <a:r>
              <a:rPr lang="en-US" dirty="0"/>
              <a:t>Develop credible monitoring and evaluation </a:t>
            </a:r>
            <a:r>
              <a:rPr lang="en-US" dirty="0" smtClean="0"/>
              <a:t>tools and access to experienced M&amp;E partners.</a:t>
            </a:r>
          </a:p>
          <a:p>
            <a:pPr fontAlgn="auto">
              <a:defRPr/>
            </a:pPr>
            <a:r>
              <a:rPr lang="en-US" dirty="0" smtClean="0"/>
              <a:t>Mobilize resources </a:t>
            </a:r>
            <a:r>
              <a:rPr lang="en-US" dirty="0"/>
              <a:t>and funding opportunities (such as </a:t>
            </a:r>
            <a:r>
              <a:rPr lang="en-US" dirty="0" smtClean="0"/>
              <a:t>carbon </a:t>
            </a:r>
            <a:r>
              <a:rPr lang="en-US" dirty="0"/>
              <a:t>finance) to increase or scale up solar cooking projects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/>
          </a:p>
          <a:p>
            <a:pPr marL="0" indent="0" fontAlgn="auto">
              <a:buFont typeface="Wingdings 3" charset="2"/>
              <a:buNone/>
              <a:defRPr/>
            </a:pPr>
            <a:endParaRPr lang="en-US" dirty="0" smtClean="0"/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1725613" y="649288"/>
            <a:ext cx="2524125" cy="576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48213" y="649288"/>
            <a:ext cx="5453062" cy="576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Proposed solutions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1181100" y="4292600"/>
            <a:ext cx="1625600" cy="1612900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fr-FR" b="1">
                <a:solidFill>
                  <a:schemeClr val="tx2"/>
                </a:solidFill>
                <a:latin typeface="Century Gothic" pitchFamily="34" charset="0"/>
              </a:rPr>
              <a:t>SCC</a:t>
            </a:r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2247900" y="4292600"/>
            <a:ext cx="1625600" cy="1612900"/>
          </a:xfrm>
          <a:prstGeom prst="ellipse">
            <a:avLst/>
          </a:prstGeom>
          <a:solidFill>
            <a:schemeClr val="accent2">
              <a:alpha val="52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fr-FR" b="1">
                <a:solidFill>
                  <a:schemeClr val="tx2"/>
                </a:solidFill>
                <a:latin typeface="Century Gothic" pitchFamily="34" charset="0"/>
              </a:rPr>
              <a:t>GACC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A2E0-BC43-45BC-8273-812263C2C4E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4577" name="Content Placeholder 4"/>
          <p:cNvSpPr txBox="1">
            <a:spLocks/>
          </p:cNvSpPr>
          <p:nvPr/>
        </p:nvSpPr>
        <p:spPr bwMode="auto">
          <a:xfrm>
            <a:off x="2214563" y="5057775"/>
            <a:ext cx="4830762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24578" name="Content Placeholder 8"/>
          <p:cNvSpPr txBox="1">
            <a:spLocks/>
          </p:cNvSpPr>
          <p:nvPr/>
        </p:nvSpPr>
        <p:spPr bwMode="auto">
          <a:xfrm>
            <a:off x="6632575" y="1674813"/>
            <a:ext cx="44053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24579" name="Content Placeholder 8"/>
          <p:cNvSpPr txBox="1">
            <a:spLocks/>
          </p:cNvSpPr>
          <p:nvPr/>
        </p:nvSpPr>
        <p:spPr bwMode="auto">
          <a:xfrm>
            <a:off x="2043113" y="5054600"/>
            <a:ext cx="4338637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1546225" y="1519238"/>
            <a:ext cx="2486025" cy="24257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b="1" dirty="0">
                <a:solidFill>
                  <a:srgbClr val="404040"/>
                </a:solidFill>
                <a:latin typeface="Century Gothic" pitchFamily="34" charset="0"/>
              </a:rPr>
              <a:t>3. Joint creation of tools, standards, and resources which meet the needs of both the Global Alliance and solar cooking organizations.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en-US" sz="1000" b="1" dirty="0">
              <a:solidFill>
                <a:srgbClr val="404040"/>
              </a:solidFill>
              <a:latin typeface="Century Gothic" pitchFamily="34" charset="0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en-US" dirty="0">
              <a:solidFill>
                <a:srgbClr val="404040"/>
              </a:solidFill>
              <a:latin typeface="Century Gothic" pitchFamily="34" charset="0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 dirty="0">
              <a:solidFill>
                <a:srgbClr val="404040"/>
              </a:solidFill>
              <a:latin typeface="Century Gothic" pitchFamily="34" charset="0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 dirty="0">
              <a:solidFill>
                <a:srgbClr val="404040"/>
              </a:solidFill>
              <a:latin typeface="Century Gothic" pitchFamily="34" charset="0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 dirty="0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1379538" y="5054600"/>
            <a:ext cx="4603750" cy="13414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  <a:defRPr/>
            </a:pPr>
            <a:endParaRPr lang="en-US" dirty="0" smtClean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4748213" y="1519238"/>
            <a:ext cx="6303962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dirty="0" smtClean="0"/>
              <a:t>Collaborations around:</a:t>
            </a:r>
          </a:p>
          <a:p>
            <a:pPr lvl="1" fontAlgn="auto">
              <a:defRPr/>
            </a:pPr>
            <a:r>
              <a:rPr lang="en-US" dirty="0" smtClean="0"/>
              <a:t>Shipping</a:t>
            </a:r>
          </a:p>
          <a:p>
            <a:pPr lvl="1" fontAlgn="auto">
              <a:defRPr/>
            </a:pPr>
            <a:r>
              <a:rPr lang="en-US" dirty="0" smtClean="0"/>
              <a:t>Materials ordering</a:t>
            </a:r>
          </a:p>
          <a:p>
            <a:pPr lvl="1" fontAlgn="auto">
              <a:defRPr/>
            </a:pPr>
            <a:r>
              <a:rPr lang="en-US" dirty="0" smtClean="0"/>
              <a:t>Sales channel opening and management</a:t>
            </a:r>
          </a:p>
          <a:p>
            <a:pPr fontAlgn="auto">
              <a:defRPr/>
            </a:pPr>
            <a:r>
              <a:rPr lang="en-US" dirty="0" smtClean="0"/>
              <a:t>Investment negotiations</a:t>
            </a:r>
            <a:endParaRPr lang="en-US" dirty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/>
          </a:p>
          <a:p>
            <a:pPr marL="0" indent="0" fontAlgn="auto">
              <a:buFont typeface="Wingdings 3" charset="2"/>
              <a:buNone/>
              <a:defRPr/>
            </a:pPr>
            <a:endParaRPr lang="en-US" dirty="0" smtClean="0"/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1725613" y="649288"/>
            <a:ext cx="2524125" cy="576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48213" y="649288"/>
            <a:ext cx="5453062" cy="576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Proposed solutions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1181100" y="4292600"/>
            <a:ext cx="1625600" cy="1612900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fr-FR" b="1">
                <a:solidFill>
                  <a:schemeClr val="tx2"/>
                </a:solidFill>
                <a:latin typeface="Century Gothic" pitchFamily="34" charset="0"/>
              </a:rPr>
              <a:t>SCC</a:t>
            </a:r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2247900" y="4292600"/>
            <a:ext cx="1625600" cy="1612900"/>
          </a:xfrm>
          <a:prstGeom prst="ellipse">
            <a:avLst/>
          </a:prstGeom>
          <a:solidFill>
            <a:schemeClr val="accent2">
              <a:alpha val="52000"/>
            </a:schemeClr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fr-FR" b="1">
                <a:solidFill>
                  <a:schemeClr val="tx2"/>
                </a:solidFill>
                <a:latin typeface="Century Gothic" pitchFamily="34" charset="0"/>
              </a:rPr>
              <a:t>GACC</a:t>
            </a:r>
          </a:p>
        </p:txBody>
      </p:sp>
    </p:spTree>
    <p:extLst>
      <p:ext uri="{BB962C8B-B14F-4D97-AF65-F5344CB8AC3E}">
        <p14:creationId xmlns:p14="http://schemas.microsoft.com/office/powerpoint/2010/main" val="8516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8D71-74B6-49DB-B0EF-EED2E1CEA54D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9154" name="Text Placeholder 6"/>
          <p:cNvSpPr txBox="1">
            <a:spLocks/>
          </p:cNvSpPr>
          <p:nvPr/>
        </p:nvSpPr>
        <p:spPr bwMode="auto">
          <a:xfrm>
            <a:off x="1668463" y="596900"/>
            <a:ext cx="27082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Content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427413" y="1465263"/>
            <a:ext cx="758666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fr-FR" sz="2400" dirty="0">
                <a:latin typeface="Century Gothic" pitchFamily="34" charset="0"/>
              </a:rPr>
              <a:t>A </a:t>
            </a:r>
            <a:r>
              <a:rPr lang="fr-FR" sz="2400" dirty="0" err="1">
                <a:latin typeface="Century Gothic" pitchFamily="34" charset="0"/>
              </a:rPr>
              <a:t>brief</a:t>
            </a:r>
            <a:r>
              <a:rPr lang="fr-FR" sz="2400" dirty="0">
                <a:latin typeface="Century Gothic" pitchFamily="34" charset="0"/>
              </a:rPr>
              <a:t> </a:t>
            </a:r>
            <a:r>
              <a:rPr lang="fr-FR" sz="2400" dirty="0" err="1">
                <a:latin typeface="Century Gothic" pitchFamily="34" charset="0"/>
              </a:rPr>
              <a:t>presentation</a:t>
            </a:r>
            <a:r>
              <a:rPr lang="fr-FR" sz="2400" dirty="0">
                <a:latin typeface="Century Gothic" pitchFamily="34" charset="0"/>
              </a:rPr>
              <a:t> of </a:t>
            </a:r>
            <a:r>
              <a:rPr lang="fr-FR" sz="2400" dirty="0" err="1">
                <a:latin typeface="Century Gothic" pitchFamily="34" charset="0"/>
              </a:rPr>
              <a:t>each</a:t>
            </a:r>
            <a:r>
              <a:rPr lang="fr-FR" sz="2400" dirty="0">
                <a:latin typeface="Century Gothic" pitchFamily="34" charset="0"/>
              </a:rPr>
              <a:t> </a:t>
            </a:r>
            <a:r>
              <a:rPr lang="fr-FR" sz="2400" dirty="0" err="1">
                <a:latin typeface="Century Gothic" pitchFamily="34" charset="0"/>
              </a:rPr>
              <a:t>organization</a:t>
            </a: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sz="2400" dirty="0">
              <a:solidFill>
                <a:srgbClr val="CC0000"/>
              </a:solidFill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dirty="0">
                <a:latin typeface="Century Gothic" pitchFamily="34" charset="0"/>
              </a:rPr>
              <a:t>An </a:t>
            </a:r>
            <a:r>
              <a:rPr lang="fr-FR" sz="2400" dirty="0" err="1">
                <a:latin typeface="Century Gothic" pitchFamily="34" charset="0"/>
              </a:rPr>
              <a:t>outline</a:t>
            </a:r>
            <a:r>
              <a:rPr lang="fr-FR" sz="2400" dirty="0">
                <a:latin typeface="Century Gothic" pitchFamily="34" charset="0"/>
              </a:rPr>
              <a:t> </a:t>
            </a:r>
            <a:r>
              <a:rPr lang="fr-FR" sz="2400" dirty="0" smtClean="0">
                <a:latin typeface="Century Gothic" pitchFamily="34" charset="0"/>
              </a:rPr>
              <a:t>of </a:t>
            </a:r>
            <a:r>
              <a:rPr lang="fr-FR" sz="2400" dirty="0" err="1">
                <a:latin typeface="Century Gothic" pitchFamily="34" charset="0"/>
              </a:rPr>
              <a:t>solar</a:t>
            </a:r>
            <a:r>
              <a:rPr lang="fr-FR" sz="2400" dirty="0">
                <a:latin typeface="Century Gothic" pitchFamily="34" charset="0"/>
              </a:rPr>
              <a:t> </a:t>
            </a:r>
            <a:r>
              <a:rPr lang="fr-FR" sz="2400" dirty="0" smtClean="0">
                <a:latin typeface="Century Gothic" pitchFamily="34" charset="0"/>
              </a:rPr>
              <a:t>cooking </a:t>
            </a:r>
            <a:r>
              <a:rPr lang="fr-FR" sz="2400" dirty="0">
                <a:latin typeface="Century Gothic" pitchFamily="34" charset="0"/>
              </a:rPr>
              <a:t>solutions and </a:t>
            </a:r>
            <a:r>
              <a:rPr lang="fr-FR" sz="2400" dirty="0" err="1">
                <a:latin typeface="Century Gothic" pitchFamily="34" charset="0"/>
              </a:rPr>
              <a:t>projects</a:t>
            </a: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dirty="0" smtClean="0">
                <a:latin typeface="Century Gothic" pitchFamily="34" charset="0"/>
              </a:rPr>
              <a:t>SolSource </a:t>
            </a:r>
            <a:r>
              <a:rPr lang="fr-FR" sz="2400" dirty="0" err="1">
                <a:latin typeface="Century Gothic" pitchFamily="34" charset="0"/>
              </a:rPr>
              <a:t>technology</a:t>
            </a:r>
            <a:r>
              <a:rPr lang="fr-FR" sz="2400" dirty="0">
                <a:latin typeface="Century Gothic" pitchFamily="34" charset="0"/>
              </a:rPr>
              <a:t> by OED</a:t>
            </a:r>
          </a:p>
          <a:p>
            <a:pPr marL="342900" indent="-342900">
              <a:buFontTx/>
              <a:buChar char="•"/>
            </a:pP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dirty="0">
                <a:latin typeface="Century Gothic" pitchFamily="34" charset="0"/>
              </a:rPr>
              <a:t>Mission, objectives and </a:t>
            </a:r>
            <a:r>
              <a:rPr lang="fr-FR" sz="2400" dirty="0" err="1">
                <a:latin typeface="Century Gothic" pitchFamily="34" charset="0"/>
              </a:rPr>
              <a:t>proposed</a:t>
            </a:r>
            <a:r>
              <a:rPr lang="fr-FR" sz="2400" dirty="0">
                <a:latin typeface="Century Gothic" pitchFamily="34" charset="0"/>
              </a:rPr>
              <a:t> solutions</a:t>
            </a:r>
            <a:br>
              <a:rPr lang="fr-FR" sz="2400" dirty="0">
                <a:latin typeface="Century Gothic" pitchFamily="34" charset="0"/>
              </a:rPr>
            </a:b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b="1" dirty="0">
                <a:solidFill>
                  <a:srgbClr val="CC0000"/>
                </a:solidFill>
                <a:latin typeface="Century Gothic" pitchFamily="34" charset="0"/>
              </a:rPr>
              <a:t>A </a:t>
            </a:r>
            <a:r>
              <a:rPr lang="fr-FR" sz="2400" b="1" dirty="0">
                <a:solidFill>
                  <a:srgbClr val="CC0000"/>
                </a:solidFill>
                <a:latin typeface="Arial"/>
              </a:rPr>
              <a:t>« </a:t>
            </a:r>
            <a:r>
              <a:rPr lang="fr-FR" sz="2400" b="1" dirty="0">
                <a:solidFill>
                  <a:srgbClr val="CC0000"/>
                </a:solidFill>
                <a:latin typeface="Century Gothic" pitchFamily="34" charset="0"/>
              </a:rPr>
              <a:t>questions / </a:t>
            </a:r>
            <a:r>
              <a:rPr lang="fr-FR" sz="2400" b="1" dirty="0" err="1">
                <a:solidFill>
                  <a:srgbClr val="CC0000"/>
                </a:solidFill>
                <a:latin typeface="Century Gothic" pitchFamily="34" charset="0"/>
              </a:rPr>
              <a:t>answers</a:t>
            </a:r>
            <a:r>
              <a:rPr lang="fr-FR" sz="2400" b="1" dirty="0">
                <a:solidFill>
                  <a:srgbClr val="CC0000"/>
                </a:solidFill>
                <a:latin typeface="Arial"/>
              </a:rPr>
              <a:t> »</a:t>
            </a:r>
            <a:r>
              <a:rPr lang="fr-FR" sz="2400" b="1" dirty="0">
                <a:solidFill>
                  <a:srgbClr val="CC0000"/>
                </a:solidFill>
                <a:latin typeface="Century Gothic" pitchFamily="34" charset="0"/>
              </a:rPr>
              <a:t> exchange</a:t>
            </a:r>
          </a:p>
          <a:p>
            <a:pPr marL="342900" indent="-342900">
              <a:buFontTx/>
              <a:buChar char="•"/>
            </a:pPr>
            <a:endParaRPr lang="fr-FR" sz="2400" dirty="0">
              <a:latin typeface="Century Gothic" pitchFamily="34" charset="0"/>
            </a:endParaRPr>
          </a:p>
          <a:p>
            <a:pPr marL="342900" indent="-342900"/>
            <a:endParaRPr lang="fr-FR" dirty="0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2271078" y="4795996"/>
            <a:ext cx="1019175" cy="357187"/>
          </a:xfrm>
          <a:prstGeom prst="rightArrow">
            <a:avLst>
              <a:gd name="adj1" fmla="val 50000"/>
              <a:gd name="adj2" fmla="val 71333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864D7-44D3-490E-A3F2-6C21695E003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2466" name="Text Placeholder 6"/>
          <p:cNvSpPr txBox="1">
            <a:spLocks/>
          </p:cNvSpPr>
          <p:nvPr/>
        </p:nvSpPr>
        <p:spPr bwMode="auto">
          <a:xfrm>
            <a:off x="1668463" y="596900"/>
            <a:ext cx="27082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Contacts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382963" y="1866900"/>
            <a:ext cx="7586662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fr-FR" b="1" dirty="0">
                <a:solidFill>
                  <a:schemeClr val="tx2"/>
                </a:solidFill>
                <a:latin typeface="Century Gothic" pitchFamily="34" charset="0"/>
              </a:rPr>
              <a:t>Sophie BROCK (</a:t>
            </a:r>
            <a:r>
              <a:rPr lang="fr-FR" b="1" dirty="0" smtClean="0">
                <a:solidFill>
                  <a:schemeClr val="tx2"/>
                </a:solidFill>
                <a:latin typeface="Century Gothic" pitchFamily="34" charset="0"/>
              </a:rPr>
              <a:t>SHE</a:t>
            </a:r>
            <a:r>
              <a:rPr lang="fr-FR" b="1" dirty="0">
                <a:solidFill>
                  <a:schemeClr val="tx2"/>
                </a:solidFill>
                <a:latin typeface="Century Gothic" pitchFamily="34" charset="0"/>
              </a:rPr>
              <a:t>) : sophie@she-inc.org</a:t>
            </a:r>
          </a:p>
          <a:p>
            <a:pPr marL="342900" indent="-342900">
              <a:buFontTx/>
              <a:buChar char="•"/>
            </a:pPr>
            <a:endParaRPr lang="fr-FR" b="1" dirty="0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b="1" dirty="0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b="1" dirty="0">
                <a:solidFill>
                  <a:schemeClr val="tx2"/>
                </a:solidFill>
                <a:latin typeface="Century Gothic" pitchFamily="34" charset="0"/>
              </a:rPr>
              <a:t>Louise MEYER (</a:t>
            </a:r>
            <a:r>
              <a:rPr lang="fr-FR" b="1" dirty="0" smtClean="0">
                <a:solidFill>
                  <a:schemeClr val="tx2"/>
                </a:solidFill>
                <a:latin typeface="Century Gothic" pitchFamily="34" charset="0"/>
              </a:rPr>
              <a:t>SHE</a:t>
            </a:r>
            <a:r>
              <a:rPr lang="fr-FR" b="1" dirty="0">
                <a:solidFill>
                  <a:schemeClr val="tx2"/>
                </a:solidFill>
                <a:latin typeface="Century Gothic" pitchFamily="34" charset="0"/>
              </a:rPr>
              <a:t>) : louise@she-inc.org</a:t>
            </a:r>
          </a:p>
          <a:p>
            <a:pPr marL="342900" indent="-342900">
              <a:buFontTx/>
              <a:buChar char="•"/>
            </a:pPr>
            <a:endParaRPr lang="fr-FR" b="1" dirty="0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b="1" dirty="0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b="1" dirty="0">
                <a:solidFill>
                  <a:schemeClr val="tx2"/>
                </a:solidFill>
                <a:latin typeface="Century Gothic" pitchFamily="34" charset="0"/>
              </a:rPr>
              <a:t>Vincent DULONG (BISS) : vincent.dulong@sud-soleil.org</a:t>
            </a:r>
          </a:p>
          <a:p>
            <a:pPr marL="342900" indent="-342900">
              <a:buFontTx/>
              <a:buChar char="•"/>
            </a:pPr>
            <a:endParaRPr lang="fr-FR" b="1" dirty="0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b="1" dirty="0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b="1" dirty="0">
                <a:solidFill>
                  <a:schemeClr val="tx2"/>
                </a:solidFill>
                <a:latin typeface="Century Gothic" pitchFamily="34" charset="0"/>
              </a:rPr>
              <a:t>Julie GREEN (SCI) : Julie@solarcookers.org</a:t>
            </a:r>
          </a:p>
          <a:p>
            <a:pPr marL="342900" indent="-342900">
              <a:buFontTx/>
              <a:buChar char="•"/>
            </a:pPr>
            <a:endParaRPr lang="fr-FR" b="1" dirty="0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b="1" dirty="0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b="1" dirty="0" err="1">
                <a:solidFill>
                  <a:schemeClr val="tx2"/>
                </a:solidFill>
                <a:latin typeface="Century Gothic" pitchFamily="34" charset="0"/>
              </a:rPr>
              <a:t>Catlin</a:t>
            </a:r>
            <a:r>
              <a:rPr lang="fr-FR" b="1" dirty="0">
                <a:solidFill>
                  <a:schemeClr val="tx2"/>
                </a:solidFill>
                <a:latin typeface="Century Gothic" pitchFamily="34" charset="0"/>
              </a:rPr>
              <a:t> POWERS (OED) : Catlin@oneearthdesigns.com</a:t>
            </a:r>
          </a:p>
          <a:p>
            <a:pPr marL="342900" indent="-342900">
              <a:buFontTx/>
              <a:buChar char="•"/>
            </a:pPr>
            <a:endParaRPr lang="fr-FR" b="1" dirty="0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342900"/>
            <a:endParaRPr lang="fr-FR" sz="2400" dirty="0">
              <a:latin typeface="Century Gothic" pitchFamily="34" charset="0"/>
            </a:endParaRPr>
          </a:p>
          <a:p>
            <a:pPr marL="342900" indent="-342900"/>
            <a:endParaRPr lang="fr-FR" sz="2400" b="1" dirty="0">
              <a:solidFill>
                <a:srgbClr val="CC0000"/>
              </a:solidFill>
              <a:latin typeface="Century Gothic" pitchFamily="34" charset="0"/>
            </a:endParaRPr>
          </a:p>
          <a:p>
            <a:pPr marL="342900" indent="-342900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2B3C0-7CC8-4A29-81FD-340CD307DA6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4034" name="Text Placeholder 6"/>
          <p:cNvSpPr txBox="1">
            <a:spLocks/>
          </p:cNvSpPr>
          <p:nvPr/>
        </p:nvSpPr>
        <p:spPr bwMode="auto">
          <a:xfrm>
            <a:off x="1668463" y="596900"/>
            <a:ext cx="567213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A brief presentation 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105275" y="1465263"/>
            <a:ext cx="7586663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fr-FR" sz="2400">
                <a:latin typeface="Century Gothic" pitchFamily="34" charset="0"/>
              </a:rPr>
              <a:t>Solar Household Energy (USA </a:t>
            </a:r>
            <a:r>
              <a:rPr lang="fr-FR" sz="2400">
                <a:latin typeface="Arial"/>
              </a:rPr>
              <a:t>–</a:t>
            </a:r>
            <a:r>
              <a:rPr lang="fr-FR" sz="2400">
                <a:latin typeface="Century Gothic" pitchFamily="34" charset="0"/>
              </a:rPr>
              <a:t> Washington DC)</a:t>
            </a:r>
          </a:p>
          <a:p>
            <a:pPr marL="342900" indent="-342900">
              <a:buFontTx/>
              <a:buChar char="•"/>
            </a:pPr>
            <a:endParaRPr lang="fr-FR" sz="240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sz="240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>
                <a:latin typeface="Century Gothic" pitchFamily="34" charset="0"/>
              </a:rPr>
              <a:t>Solar Cookers International (USA </a:t>
            </a:r>
            <a:r>
              <a:rPr lang="fr-FR" sz="2400">
                <a:latin typeface="Arial"/>
              </a:rPr>
              <a:t>–</a:t>
            </a:r>
            <a:r>
              <a:rPr lang="fr-FR" sz="2400">
                <a:latin typeface="Century Gothic" pitchFamily="34" charset="0"/>
              </a:rPr>
              <a:t> Sacramento)</a:t>
            </a:r>
          </a:p>
          <a:p>
            <a:pPr marL="342900" indent="-342900">
              <a:buFontTx/>
              <a:buChar char="•"/>
            </a:pPr>
            <a:endParaRPr lang="fr-FR" sz="240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sz="240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>
                <a:latin typeface="Century Gothic" pitchFamily="34" charset="0"/>
              </a:rPr>
              <a:t>One Earth Design (USA </a:t>
            </a:r>
            <a:r>
              <a:rPr lang="fr-FR" sz="2400">
                <a:latin typeface="Arial"/>
              </a:rPr>
              <a:t>–</a:t>
            </a:r>
            <a:r>
              <a:rPr lang="fr-FR" sz="2400">
                <a:latin typeface="Century Gothic" pitchFamily="34" charset="0"/>
              </a:rPr>
              <a:t> Boston)</a:t>
            </a:r>
          </a:p>
          <a:p>
            <a:pPr marL="342900" indent="-342900">
              <a:buFontTx/>
              <a:buChar char="•"/>
            </a:pPr>
            <a:endParaRPr lang="fr-FR" sz="240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sz="240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>
                <a:latin typeface="Century Gothic" pitchFamily="34" charset="0"/>
              </a:rPr>
              <a:t>Bolivia Inti </a:t>
            </a:r>
            <a:r>
              <a:rPr lang="fr-FR" sz="2400">
                <a:latin typeface="Arial"/>
              </a:rPr>
              <a:t>–</a:t>
            </a:r>
            <a:r>
              <a:rPr lang="fr-FR" sz="2400">
                <a:latin typeface="Century Gothic" pitchFamily="34" charset="0"/>
              </a:rPr>
              <a:t> Sud Soleil (France </a:t>
            </a:r>
            <a:r>
              <a:rPr lang="fr-FR" sz="2400">
                <a:latin typeface="Arial"/>
              </a:rPr>
              <a:t>–</a:t>
            </a:r>
            <a:r>
              <a:rPr lang="fr-FR" sz="2400">
                <a:latin typeface="Century Gothic" pitchFamily="34" charset="0"/>
              </a:rPr>
              <a:t> Nantes)</a:t>
            </a:r>
          </a:p>
          <a:p>
            <a:pPr marL="342900" indent="-342900"/>
            <a:endParaRPr lang="fr-FR" sz="2400">
              <a:latin typeface="Century Gothic" pitchFamily="34" charset="0"/>
            </a:endParaRPr>
          </a:p>
          <a:p>
            <a:pPr marL="342900" indent="-342900"/>
            <a:endParaRPr lang="fr-FR"/>
          </a:p>
        </p:txBody>
      </p:sp>
      <p:pic>
        <p:nvPicPr>
          <p:cNvPr id="4403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75" y="4508500"/>
            <a:ext cx="8731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3616325"/>
            <a:ext cx="229552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8" y="1346200"/>
            <a:ext cx="3575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9713" y="2381250"/>
            <a:ext cx="12255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05840" y="1371600"/>
            <a:ext cx="10073640" cy="3823342"/>
          </a:xfrm>
        </p:spPr>
        <p:txBody>
          <a:bodyPr/>
          <a:lstStyle/>
          <a:p>
            <a:pPr defTabSz="914400" eaLnBrk="1" hangingPunct="1">
              <a:spcBef>
                <a:spcPct val="3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SCI Net wiki. </a:t>
            </a:r>
            <a:r>
              <a:rPr lang="en-US" sz="1600" dirty="0" err="1" smtClean="0"/>
              <a:t>Cookit</a:t>
            </a:r>
            <a:r>
              <a:rPr lang="en-US" sz="1600" dirty="0"/>
              <a:t>.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solarcooking.wikia.com/wiki/CooKit</a:t>
            </a:r>
            <a:r>
              <a:rPr lang="en-US" sz="1600" dirty="0" smtClean="0"/>
              <a:t> </a:t>
            </a:r>
          </a:p>
          <a:p>
            <a:pPr defTabSz="914400" eaLnBrk="1" hangingPunct="1">
              <a:spcBef>
                <a:spcPct val="3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/>
              <a:t>SunBD</a:t>
            </a:r>
            <a:r>
              <a:rPr lang="en-US" sz="1600" dirty="0" smtClean="0"/>
              <a:t> corporation. HotPot Solar Cooker. </a:t>
            </a:r>
            <a:r>
              <a:rPr lang="en-US" sz="1600" dirty="0" smtClean="0">
                <a:hlinkClick r:id="rId3"/>
              </a:rPr>
              <a:t>www.solarhouseholdenergy.org</a:t>
            </a:r>
            <a:endParaRPr lang="en-US" sz="1600" dirty="0" smtClean="0"/>
          </a:p>
          <a:p>
            <a:pPr defTabSz="914400" eaLnBrk="1" hangingPunct="1">
              <a:spcBef>
                <a:spcPct val="3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One Earth Designs. SolSource. </a:t>
            </a:r>
            <a:r>
              <a:rPr lang="en-US" sz="1600" dirty="0" smtClean="0">
                <a:hlinkClick r:id="rId4"/>
              </a:rPr>
              <a:t>www.oneearthdesigns.com</a:t>
            </a:r>
            <a:r>
              <a:rPr lang="en-US" sz="1600" dirty="0" smtClean="0"/>
              <a:t> </a:t>
            </a:r>
            <a:endParaRPr lang="en-US" sz="1600" dirty="0"/>
          </a:p>
          <a:p>
            <a:pPr defTabSz="914400" eaLnBrk="1" hangingPunct="1">
              <a:spcBef>
                <a:spcPct val="3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Bolivia </a:t>
            </a:r>
            <a:r>
              <a:rPr lang="en-US" sz="1600" dirty="0" err="1" smtClean="0"/>
              <a:t>Inti-Sud</a:t>
            </a:r>
            <a:r>
              <a:rPr lang="en-US" sz="1600" dirty="0" smtClean="0"/>
              <a:t> Soleil. </a:t>
            </a:r>
            <a:r>
              <a:rPr lang="fr-FR" sz="1600" dirty="0"/>
              <a:t>Visite des bénéficiaires des cuiseurs solaires de Bolivia Inti Sud Soleil – Juillet 2011. </a:t>
            </a: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://blog.terra-symbiosis.org/visite-des-beneficiaires-des-cuiseurs-solaires-de-bolivia-inti-sud-soleil-juillet-2011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defTabSz="914400" eaLnBrk="1" hangingPunct="1">
              <a:spcBef>
                <a:spcPct val="3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Solar </a:t>
            </a:r>
            <a:r>
              <a:rPr lang="en-US" sz="1600" dirty="0"/>
              <a:t>Cookers International Network. SCI Net Wiki. Accessed June 2014. </a:t>
            </a:r>
            <a:r>
              <a:rPr lang="en-US" sz="1600" dirty="0">
                <a:hlinkClick r:id="rId6"/>
              </a:rPr>
              <a:t>http://solarcooking.wikia.com/wiki/Solar_Cookers_International_Network_(</a:t>
            </a:r>
            <a:r>
              <a:rPr lang="en-US" sz="1600" dirty="0" smtClean="0">
                <a:hlinkClick r:id="rId6"/>
              </a:rPr>
              <a:t>Home)</a:t>
            </a:r>
            <a:endParaRPr lang="en-US" sz="1600" dirty="0" smtClean="0"/>
          </a:p>
          <a:p>
            <a:pPr defTabSz="914400" eaLnBrk="1" hangingPunct="1">
              <a:spcBef>
                <a:spcPct val="3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/>
              <a:t>GoSun</a:t>
            </a:r>
            <a:r>
              <a:rPr lang="en-US" sz="1600" dirty="0" smtClean="0"/>
              <a:t> </a:t>
            </a:r>
            <a:r>
              <a:rPr lang="en-US" sz="1600" dirty="0"/>
              <a:t>Stove</a:t>
            </a:r>
            <a:r>
              <a:rPr lang="en-US" sz="1600" dirty="0" smtClean="0"/>
              <a:t>. Go-Sun Stove. </a:t>
            </a:r>
            <a:r>
              <a:rPr lang="en-US" sz="1600" dirty="0">
                <a:hlinkClick r:id="rId7"/>
              </a:rPr>
              <a:t>http://www.gosunstove.com/</a:t>
            </a:r>
            <a:r>
              <a:rPr lang="en-US" sz="1600" dirty="0"/>
              <a:t> </a:t>
            </a:r>
          </a:p>
          <a:p>
            <a:pPr lvl="0" defTabSz="914400" eaLnBrk="1" hangingPunct="1">
              <a:spcBef>
                <a:spcPct val="3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Sun Oven. Global Sun Ovens. </a:t>
            </a:r>
            <a:r>
              <a:rPr lang="en-US" sz="1600" dirty="0" smtClean="0">
                <a:hlinkClick r:id="rId8"/>
              </a:rPr>
              <a:t>http</a:t>
            </a:r>
            <a:r>
              <a:rPr lang="en-US" sz="1600" dirty="0">
                <a:hlinkClick r:id="rId8"/>
              </a:rPr>
              <a:t>://</a:t>
            </a:r>
            <a:r>
              <a:rPr lang="en-US" sz="1600" dirty="0" smtClean="0">
                <a:hlinkClick r:id="rId8"/>
              </a:rPr>
              <a:t>www.sunoven.com/around-the-world/sunovens/global-sun-ovens</a:t>
            </a:r>
            <a:endParaRPr lang="en-US" sz="1600" dirty="0" smtClean="0"/>
          </a:p>
          <a:p>
            <a:pPr lvl="0" defTabSz="914400" eaLnBrk="1" hangingPunct="1">
              <a:spcBef>
                <a:spcPct val="3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Solar Oven Co. Global Sun Oven. </a:t>
            </a:r>
            <a:r>
              <a:rPr lang="en-US" sz="1600" dirty="0" smtClean="0">
                <a:hlinkClick r:id="rId9"/>
              </a:rPr>
              <a:t>http</a:t>
            </a:r>
            <a:r>
              <a:rPr lang="en-US" sz="1600" dirty="0">
                <a:hlinkClick r:id="rId9"/>
              </a:rPr>
              <a:t>://</a:t>
            </a:r>
            <a:r>
              <a:rPr lang="en-US" sz="1600" dirty="0" smtClean="0">
                <a:hlinkClick r:id="rId9"/>
              </a:rPr>
              <a:t>solaroven.co/solar-ovens/global-sun-oven.html</a:t>
            </a:r>
            <a:r>
              <a:rPr lang="en-US" sz="1600" dirty="0" smtClean="0"/>
              <a:t>  </a:t>
            </a:r>
          </a:p>
          <a:p>
            <a:pPr lvl="0" defTabSz="914400" eaLnBrk="1" hangingPunct="1">
              <a:spcBef>
                <a:spcPct val="3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SciTech Connect. Testing of the Burns-Milwaukee’s </a:t>
            </a:r>
            <a:r>
              <a:rPr lang="en-US" sz="1600" dirty="0"/>
              <a:t>Sun Oven. </a:t>
            </a:r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www.osti.gov/scitech/biblio/453758</a:t>
            </a:r>
            <a:r>
              <a:rPr lang="en-US" sz="1600" dirty="0" smtClean="0"/>
              <a:t> </a:t>
            </a:r>
            <a:endParaRPr lang="en-US" sz="1600" dirty="0"/>
          </a:p>
          <a:p>
            <a:pPr lvl="0" defTabSz="914400" eaLnBrk="1" hangingPunct="1">
              <a:spcBef>
                <a:spcPct val="3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>
                <a:solidFill>
                  <a:schemeClr val="tx1"/>
                </a:solidFill>
              </a:rPr>
              <a:t>Firstclimate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insights. “Looking beyond size – projects in the Post 2012 Carbon Credit Fund.” March 2010. p.8. Accessed November 2011.   </a:t>
            </a:r>
            <a:r>
              <a:rPr lang="en-US" sz="1600" u="sng" dirty="0">
                <a:solidFill>
                  <a:schemeClr val="tx1"/>
                </a:solidFill>
                <a:hlinkClick r:id="rId11"/>
              </a:rPr>
              <a:t>http://</a:t>
            </a:r>
            <a:r>
              <a:rPr lang="en-US" sz="1600" u="sng" dirty="0" smtClean="0">
                <a:solidFill>
                  <a:schemeClr val="tx1"/>
                </a:solidFill>
                <a:hlinkClick r:id="rId11"/>
              </a:rPr>
              <a:t>www.firstclimate.com/fileadmin/downloads/newsletter/fci/2010/FC_Insights_20100301_post2012.pdf</a:t>
            </a:r>
            <a:endParaRPr lang="en-US" sz="1600" u="sng" dirty="0" smtClean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ct val="3000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 defTabSz="914400" eaLnBrk="1" hangingPunct="1">
              <a:spcBef>
                <a:spcPct val="30000"/>
              </a:spcBef>
              <a:buClrTx/>
              <a:buNone/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6/23/2014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The Global Alliance Clean Cookstoves and the Solar Cooking Community : towards greater collaboration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5455E-5DD6-43F4-9679-A4EEED787F4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94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295400"/>
            <a:ext cx="10393680" cy="40189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SunBD</a:t>
            </a:r>
            <a:r>
              <a:rPr lang="en-US" sz="1600" dirty="0" smtClean="0">
                <a:solidFill>
                  <a:schemeClr val="tx1"/>
                </a:solidFill>
              </a:rPr>
              <a:t> Corporation. </a:t>
            </a:r>
            <a:r>
              <a:rPr lang="en-US" sz="1600" dirty="0" err="1" smtClean="0">
                <a:solidFill>
                  <a:schemeClr val="tx1"/>
                </a:solidFill>
              </a:rPr>
              <a:t>SunFocus</a:t>
            </a:r>
            <a:r>
              <a:rPr lang="en-US" sz="1600" dirty="0" smtClean="0">
                <a:solidFill>
                  <a:schemeClr val="tx1"/>
                </a:solidFill>
              </a:rPr>
              <a:t> Solar Oven and </a:t>
            </a:r>
            <a:r>
              <a:rPr lang="en-US" sz="1600" dirty="0" err="1" smtClean="0">
                <a:solidFill>
                  <a:schemeClr val="tx1"/>
                </a:solidFill>
              </a:rPr>
              <a:t>SunFocus</a:t>
            </a:r>
            <a:r>
              <a:rPr lang="en-US" sz="1600" dirty="0" smtClean="0">
                <a:solidFill>
                  <a:schemeClr val="tx1"/>
                </a:solidFill>
              </a:rPr>
              <a:t> Solar Electric Oven. 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sz="16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1600" dirty="0" smtClean="0">
                <a:solidFill>
                  <a:schemeClr val="tx1"/>
                </a:solidFill>
                <a:hlinkClick r:id="rId2"/>
              </a:rPr>
              <a:t>www.sunbdcorp.com/products_sunfocus.php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SCI Net Wiki. Electro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solar cooker.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://img3.wikia.nocookie.net/__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cb20130105204252/solarcooking/images7/75/Electro_solar_cooker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_-_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technical_specifications_and_photographs-2.pdf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California Sunlight. Core Products. 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US" sz="16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california-sunlight.com/core-products.html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Sun Oven. Villager Sun Ovens: </a:t>
            </a:r>
            <a:r>
              <a:rPr lang="en-US" sz="1600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en-US" sz="1600" dirty="0">
                <a:solidFill>
                  <a:schemeClr val="tx1"/>
                </a:solidFill>
                <a:hlinkClick r:id="rId5"/>
              </a:rPr>
              <a:t>://</a:t>
            </a:r>
            <a:r>
              <a:rPr lang="en-US" sz="1600" dirty="0" smtClean="0">
                <a:solidFill>
                  <a:schemeClr val="tx1"/>
                </a:solidFill>
                <a:hlinkClick r:id="rId5"/>
              </a:rPr>
              <a:t>www.sunoven.com/around-the-world/sunovens/villagers-sun-ovens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SCI Net Wiki. </a:t>
            </a:r>
            <a:r>
              <a:rPr lang="en-US" sz="1600" dirty="0" err="1" smtClean="0">
                <a:solidFill>
                  <a:schemeClr val="tx1"/>
                </a:solidFill>
              </a:rPr>
              <a:t>Taqueria</a:t>
            </a:r>
            <a:r>
              <a:rPr lang="en-US" sz="1600" dirty="0" smtClean="0">
                <a:solidFill>
                  <a:schemeClr val="tx1"/>
                </a:solidFill>
              </a:rPr>
              <a:t> Poncho, solar street vendor: </a:t>
            </a:r>
            <a:r>
              <a:rPr lang="en-US" sz="1600" dirty="0" smtClean="0">
                <a:solidFill>
                  <a:schemeClr val="tx1"/>
                </a:solidFill>
                <a:hlinkClick r:id="rId6"/>
              </a:rPr>
              <a:t>http</a:t>
            </a:r>
            <a:r>
              <a:rPr lang="en-US" sz="1600" dirty="0">
                <a:solidFill>
                  <a:schemeClr val="tx1"/>
                </a:solidFill>
                <a:hlinkClick r:id="rId6"/>
              </a:rPr>
              <a:t>://solarcooking.wikia.com/wiki/Taqueria_Poncho,_</a:t>
            </a:r>
            <a:r>
              <a:rPr lang="en-US" sz="1600" dirty="0" smtClean="0">
                <a:solidFill>
                  <a:schemeClr val="tx1"/>
                </a:solidFill>
                <a:hlinkClick r:id="rId6"/>
              </a:rPr>
              <a:t>solar_street_vendor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Tamera. The </a:t>
            </a:r>
            <a:r>
              <a:rPr lang="en-US" sz="1600" dirty="0" err="1" smtClean="0">
                <a:solidFill>
                  <a:schemeClr val="tx1"/>
                </a:solidFill>
              </a:rPr>
              <a:t>Scheffler</a:t>
            </a:r>
            <a:r>
              <a:rPr lang="en-US" sz="1600" dirty="0" smtClean="0">
                <a:solidFill>
                  <a:schemeClr val="tx1"/>
                </a:solidFill>
              </a:rPr>
              <a:t> Mirror. 2014. </a:t>
            </a: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www.tamera.org/project-groups/autonomy-technology/scheffler-reflector</a:t>
            </a:r>
            <a:r>
              <a:rPr lang="en-US" sz="1600" dirty="0" smtClean="0"/>
              <a:t> </a:t>
            </a:r>
            <a:r>
              <a:rPr lang="en-US" sz="1600" dirty="0"/>
              <a:t>PRINCE. Solar cookers for Community Cooking. </a:t>
            </a:r>
            <a:r>
              <a:rPr lang="en-US" sz="1600" dirty="0">
                <a:hlinkClick r:id="rId8"/>
              </a:rPr>
              <a:t>http://www.ises-online.de/fileadmin/user_upload/PDF/ISES_Webinar_SolarCookers_A_Chandak.pdf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SCI Net wiki. India. </a:t>
            </a:r>
            <a:r>
              <a:rPr lang="en-US" sz="1600" dirty="0">
                <a:hlinkClick r:id="rId9"/>
              </a:rPr>
              <a:t>http://solarcooking.wikia.com/wiki/India#Most_significant_solar_cooking_projects</a:t>
            </a:r>
            <a:r>
              <a:rPr lang="en-US" sz="16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CNN. Solar Cooking for 100,000. </a:t>
            </a:r>
            <a:r>
              <a:rPr lang="en-US" sz="1600" dirty="0">
                <a:hlinkClick r:id="rId9"/>
              </a:rPr>
              <a:t>http://solarcooking.wikia.com/wiki/India#Most_significant_solar_cooking_projects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Deepak </a:t>
            </a:r>
            <a:r>
              <a:rPr lang="en-US" sz="1600" dirty="0" err="1"/>
              <a:t>Gadhia</a:t>
            </a:r>
            <a:r>
              <a:rPr lang="en-US" sz="1600" dirty="0"/>
              <a:t>. Presentation on Muni </a:t>
            </a:r>
            <a:r>
              <a:rPr lang="en-US" sz="1600" dirty="0" err="1"/>
              <a:t>Seva</a:t>
            </a:r>
            <a:r>
              <a:rPr lang="en-US" sz="1600" dirty="0"/>
              <a:t> Ashram.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The Global Alliance Clean Cookstoves and the Solar Cooking Community : towards greater collaboration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6C66A-E308-4460-9E44-594F1665785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60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275" y="1280160"/>
            <a:ext cx="10193337" cy="46310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Kris </a:t>
            </a:r>
            <a:r>
              <a:rPr lang="en-US" sz="1600" dirty="0"/>
              <a:t>De Decker. “The Bright Future of Solar Thermal Powered Factories”. </a:t>
            </a:r>
            <a:r>
              <a:rPr lang="en-US" sz="1600" i="1" dirty="0"/>
              <a:t>Low Tech Magazine</a:t>
            </a:r>
            <a:r>
              <a:rPr lang="en-US" sz="1600" dirty="0"/>
              <a:t>. July 2011.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www.lowtechmagazine.com/2011/07/solar-powered-factories.html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SCI Net Wiki. History of </a:t>
            </a:r>
            <a:r>
              <a:rPr lang="en-US" sz="1600" dirty="0"/>
              <a:t>solar cooking in India.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solarcooking.wikia.com/wiki/History_of_solar_cooking_in_India</a:t>
            </a:r>
            <a:r>
              <a:rPr lang="en-US" sz="16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United </a:t>
            </a:r>
            <a:r>
              <a:rPr lang="en-US" sz="1600" dirty="0"/>
              <a:t>Nations Framework Convention on Climate Change – Clean Development Mechanism, </a:t>
            </a:r>
            <a:r>
              <a:rPr lang="en-US" sz="1600" i="1" dirty="0"/>
              <a:t>Project 0414: Solar steam for cooking and other applications</a:t>
            </a:r>
            <a:r>
              <a:rPr lang="en-US" sz="1600" dirty="0"/>
              <a:t>, Accessed November 2011. </a:t>
            </a:r>
            <a:r>
              <a:rPr lang="en-US" sz="1600" dirty="0" smtClean="0"/>
              <a:t>p.3-4 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cdm.unfccc.int/Projects/DB/TUEV-SUED1146238285.42/view</a:t>
            </a:r>
            <a:r>
              <a:rPr lang="en-US" sz="16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Chen </a:t>
            </a:r>
            <a:r>
              <a:rPr lang="en-US" sz="1600" dirty="0" err="1"/>
              <a:t>Xiaofu</a:t>
            </a:r>
            <a:r>
              <a:rPr lang="en-US" sz="1600" dirty="0"/>
              <a:t> Han </a:t>
            </a:r>
            <a:r>
              <a:rPr lang="en-US" sz="1600" dirty="0" err="1"/>
              <a:t>Tingcun</a:t>
            </a:r>
            <a:r>
              <a:rPr lang="en-US" sz="1600" dirty="0"/>
              <a:t>, China Association of Rural Energy Industry. “Development and Application of Solar Cooker in China”. 2009. Accessed November 2011. </a:t>
            </a:r>
            <a:r>
              <a:rPr lang="en-US" sz="1600" dirty="0">
                <a:hlinkClick r:id="rId5"/>
              </a:rPr>
              <a:t>http://images.wikia.com/solarcooking/images/5/55/Development_and_Application_of_Solar_Cooker_in_China_-_</a:t>
            </a:r>
            <a:r>
              <a:rPr lang="en-US" sz="1600" dirty="0" smtClean="0">
                <a:hlinkClick r:id="rId5"/>
              </a:rPr>
              <a:t>Chen_Xiafu_Han_Tingcun_2009.pdf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Sheehan</a:t>
            </a:r>
            <a:r>
              <a:rPr lang="en-US" sz="1600" dirty="0"/>
              <a:t>, Trish B. Solar Household Energy. “Solar Cooking in China: CDM Registered Projects” 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SCI Net Wiki. Most significant solar cooking projects. </a:t>
            </a:r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</a:t>
            </a:r>
            <a:r>
              <a:rPr lang="en-US" sz="1600" dirty="0" smtClean="0">
                <a:hlinkClick r:id="rId6"/>
              </a:rPr>
              <a:t>solarcooking.wikia.com/wiki/Most_significant_solar_cooking_projects</a:t>
            </a:r>
            <a:r>
              <a:rPr lang="en-US" sz="1600" dirty="0" smtClean="0"/>
              <a:t> 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The Global Alliance Clean Cookstoves and the Solar Cooking Community : towards greater collaboration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6C66A-E308-4460-9E44-594F1665785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2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613A8-0A34-4625-8823-1EF32453EAFD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86024" name="Picture 1"/>
          <p:cNvPicPr>
            <a:picLocks noChangeAspect="1"/>
          </p:cNvPicPr>
          <p:nvPr/>
        </p:nvPicPr>
        <p:blipFill>
          <a:blip r:embed="rId2"/>
          <a:srcRect l="2158" t="13425" r="3412" b="9375"/>
          <a:stretch>
            <a:fillRect/>
          </a:stretch>
        </p:blipFill>
        <p:spPr bwMode="auto">
          <a:xfrm>
            <a:off x="1125538" y="1386840"/>
            <a:ext cx="107188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Text Placeholder 6"/>
          <p:cNvSpPr txBox="1">
            <a:spLocks/>
          </p:cNvSpPr>
          <p:nvPr/>
        </p:nvSpPr>
        <p:spPr bwMode="auto">
          <a:xfrm>
            <a:off x="1854200" y="596900"/>
            <a:ext cx="1014253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 dirty="0">
                <a:solidFill>
                  <a:srgbClr val="C00000"/>
                </a:solidFill>
                <a:latin typeface="Century Gothic" pitchFamily="34" charset="0"/>
              </a:rPr>
              <a:t>Solar cooking Wiki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77BED-90FE-4BEA-8453-20544401E2C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5058" name="Text Placeholder 6"/>
          <p:cNvSpPr txBox="1">
            <a:spLocks/>
          </p:cNvSpPr>
          <p:nvPr/>
        </p:nvSpPr>
        <p:spPr bwMode="auto">
          <a:xfrm>
            <a:off x="1668463" y="596900"/>
            <a:ext cx="27082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Content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427413" y="1465263"/>
            <a:ext cx="758666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fr-FR" sz="2400" dirty="0">
                <a:latin typeface="Century Gothic" pitchFamily="34" charset="0"/>
              </a:rPr>
              <a:t>A </a:t>
            </a:r>
            <a:r>
              <a:rPr lang="fr-FR" sz="2400" dirty="0" err="1">
                <a:latin typeface="Century Gothic" pitchFamily="34" charset="0"/>
              </a:rPr>
              <a:t>brief</a:t>
            </a:r>
            <a:r>
              <a:rPr lang="fr-FR" sz="2400" dirty="0">
                <a:latin typeface="Century Gothic" pitchFamily="34" charset="0"/>
              </a:rPr>
              <a:t> </a:t>
            </a:r>
            <a:r>
              <a:rPr lang="fr-FR" sz="2400" dirty="0" err="1">
                <a:latin typeface="Century Gothic" pitchFamily="34" charset="0"/>
              </a:rPr>
              <a:t>presentation</a:t>
            </a:r>
            <a:r>
              <a:rPr lang="fr-FR" sz="2400" dirty="0">
                <a:latin typeface="Century Gothic" pitchFamily="34" charset="0"/>
              </a:rPr>
              <a:t> of </a:t>
            </a:r>
            <a:r>
              <a:rPr lang="fr-FR" sz="2400" dirty="0" err="1">
                <a:latin typeface="Century Gothic" pitchFamily="34" charset="0"/>
              </a:rPr>
              <a:t>each</a:t>
            </a:r>
            <a:r>
              <a:rPr lang="fr-FR" sz="2400" dirty="0">
                <a:latin typeface="Century Gothic" pitchFamily="34" charset="0"/>
              </a:rPr>
              <a:t> </a:t>
            </a:r>
            <a:r>
              <a:rPr lang="fr-FR" sz="2400" dirty="0" err="1">
                <a:latin typeface="Century Gothic" pitchFamily="34" charset="0"/>
              </a:rPr>
              <a:t>organization</a:t>
            </a: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sz="2400" dirty="0">
              <a:solidFill>
                <a:srgbClr val="CC0000"/>
              </a:solidFill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b="1" dirty="0">
                <a:solidFill>
                  <a:srgbClr val="CC0000"/>
                </a:solidFill>
                <a:latin typeface="Century Gothic" pitchFamily="34" charset="0"/>
              </a:rPr>
              <a:t>An </a:t>
            </a:r>
            <a:r>
              <a:rPr lang="fr-FR" sz="2400" b="1" dirty="0" err="1">
                <a:solidFill>
                  <a:srgbClr val="CC0000"/>
                </a:solidFill>
                <a:latin typeface="Century Gothic" pitchFamily="34" charset="0"/>
              </a:rPr>
              <a:t>outline</a:t>
            </a:r>
            <a:r>
              <a:rPr lang="fr-FR" sz="2400" b="1" dirty="0">
                <a:solidFill>
                  <a:srgbClr val="CC0000"/>
                </a:solidFill>
                <a:latin typeface="Century Gothic" pitchFamily="34" charset="0"/>
              </a:rPr>
              <a:t> of </a:t>
            </a:r>
            <a:r>
              <a:rPr lang="fr-FR" sz="2400" b="1" dirty="0" err="1" smtClean="0">
                <a:solidFill>
                  <a:srgbClr val="CC0000"/>
                </a:solidFill>
                <a:latin typeface="Century Gothic" pitchFamily="34" charset="0"/>
              </a:rPr>
              <a:t>solar</a:t>
            </a:r>
            <a:r>
              <a:rPr lang="fr-FR" sz="2400" b="1" dirty="0" smtClean="0">
                <a:solidFill>
                  <a:srgbClr val="CC0000"/>
                </a:solidFill>
                <a:latin typeface="Century Gothic" pitchFamily="34" charset="0"/>
              </a:rPr>
              <a:t> cooking </a:t>
            </a:r>
            <a:r>
              <a:rPr lang="fr-FR" sz="2400" b="1" dirty="0">
                <a:solidFill>
                  <a:srgbClr val="CC0000"/>
                </a:solidFill>
                <a:latin typeface="Century Gothic" pitchFamily="34" charset="0"/>
              </a:rPr>
              <a:t>solutions and </a:t>
            </a:r>
            <a:r>
              <a:rPr lang="fr-FR" sz="2400" b="1" dirty="0" err="1">
                <a:solidFill>
                  <a:srgbClr val="CC0000"/>
                </a:solidFill>
                <a:latin typeface="Century Gothic" pitchFamily="34" charset="0"/>
              </a:rPr>
              <a:t>projects</a:t>
            </a:r>
            <a:endParaRPr lang="fr-FR" sz="2400" b="1" dirty="0">
              <a:solidFill>
                <a:srgbClr val="CC0000"/>
              </a:solidFill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dirty="0" smtClean="0">
                <a:latin typeface="Century Gothic" pitchFamily="34" charset="0"/>
              </a:rPr>
              <a:t>SolSource </a:t>
            </a:r>
            <a:r>
              <a:rPr lang="fr-FR" sz="2400" dirty="0" err="1">
                <a:latin typeface="Century Gothic" pitchFamily="34" charset="0"/>
              </a:rPr>
              <a:t>technology</a:t>
            </a:r>
            <a:r>
              <a:rPr lang="fr-FR" sz="2400" dirty="0">
                <a:latin typeface="Century Gothic" pitchFamily="34" charset="0"/>
              </a:rPr>
              <a:t> by OED</a:t>
            </a:r>
          </a:p>
          <a:p>
            <a:pPr marL="342900" indent="-342900">
              <a:buFontTx/>
              <a:buChar char="•"/>
            </a:pP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dirty="0">
                <a:latin typeface="Century Gothic" pitchFamily="34" charset="0"/>
              </a:rPr>
              <a:t>Mission, objectives and </a:t>
            </a:r>
            <a:r>
              <a:rPr lang="fr-FR" sz="2400" dirty="0" err="1">
                <a:latin typeface="Century Gothic" pitchFamily="34" charset="0"/>
              </a:rPr>
              <a:t>proposed</a:t>
            </a:r>
            <a:r>
              <a:rPr lang="fr-FR" sz="2400" dirty="0">
                <a:latin typeface="Century Gothic" pitchFamily="34" charset="0"/>
              </a:rPr>
              <a:t> solutions</a:t>
            </a:r>
            <a:br>
              <a:rPr lang="fr-FR" sz="2400" dirty="0">
                <a:latin typeface="Century Gothic" pitchFamily="34" charset="0"/>
              </a:rPr>
            </a:br>
            <a:endParaRPr lang="fr-FR" sz="2400" dirty="0">
              <a:latin typeface="Century Gothic" pitchFamily="34" charset="0"/>
            </a:endParaRPr>
          </a:p>
          <a:p>
            <a:pPr marL="342900" indent="-342900">
              <a:buFontTx/>
              <a:buChar char="•"/>
            </a:pPr>
            <a:r>
              <a:rPr lang="fr-FR" sz="2400" dirty="0">
                <a:latin typeface="Century Gothic" pitchFamily="34" charset="0"/>
              </a:rPr>
              <a:t>A </a:t>
            </a:r>
            <a:r>
              <a:rPr lang="fr-FR" sz="2400" dirty="0">
                <a:latin typeface="Arial"/>
              </a:rPr>
              <a:t>« </a:t>
            </a:r>
            <a:r>
              <a:rPr lang="fr-FR" sz="2400" dirty="0">
                <a:latin typeface="Century Gothic" pitchFamily="34" charset="0"/>
              </a:rPr>
              <a:t>questions / </a:t>
            </a:r>
            <a:r>
              <a:rPr lang="fr-FR" sz="2400" dirty="0" err="1">
                <a:latin typeface="Century Gothic" pitchFamily="34" charset="0"/>
              </a:rPr>
              <a:t>answers</a:t>
            </a:r>
            <a:r>
              <a:rPr lang="fr-FR" sz="2400" dirty="0">
                <a:latin typeface="Arial"/>
              </a:rPr>
              <a:t> »</a:t>
            </a:r>
            <a:r>
              <a:rPr lang="fr-FR" sz="2400" dirty="0">
                <a:latin typeface="Century Gothic" pitchFamily="34" charset="0"/>
              </a:rPr>
              <a:t> exchange</a:t>
            </a:r>
          </a:p>
          <a:p>
            <a:pPr marL="342900" indent="-342900">
              <a:buFontTx/>
              <a:buChar char="•"/>
            </a:pPr>
            <a:endParaRPr lang="fr-FR" sz="2400" dirty="0">
              <a:latin typeface="Century Gothic" pitchFamily="34" charset="0"/>
            </a:endParaRPr>
          </a:p>
          <a:p>
            <a:pPr marL="342900" indent="-342900"/>
            <a:endParaRPr lang="fr-FR" dirty="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2365375" y="2252663"/>
            <a:ext cx="1019175" cy="357187"/>
          </a:xfrm>
          <a:prstGeom prst="rightArrow">
            <a:avLst>
              <a:gd name="adj1" fmla="val 50000"/>
              <a:gd name="adj2" fmla="val 71333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The Global Alliance Clean Cookstoves and the Solar Cooking </a:t>
            </a:r>
            <a:r>
              <a:rPr lang="fr-FR" dirty="0" err="1"/>
              <a:t>Community</a:t>
            </a:r>
            <a:r>
              <a:rPr lang="fr-FR" dirty="0"/>
              <a:t> : </a:t>
            </a:r>
            <a:r>
              <a:rPr lang="fr-FR" dirty="0" err="1"/>
              <a:t>towards</a:t>
            </a:r>
            <a:r>
              <a:rPr lang="fr-FR" dirty="0"/>
              <a:t> </a:t>
            </a:r>
            <a:r>
              <a:rPr lang="fr-FR" dirty="0" err="1"/>
              <a:t>greater</a:t>
            </a:r>
            <a:r>
              <a:rPr lang="fr-FR" dirty="0"/>
              <a:t> collaboration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5D79A-F9F7-45B3-B3C1-A27504C7405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06400" y="1524000"/>
            <a:ext cx="3970338" cy="4843463"/>
          </a:xfrm>
        </p:spPr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</a:pPr>
            <a:r>
              <a:rPr lang="en-US" sz="2500" b="1" smtClean="0">
                <a:solidFill>
                  <a:schemeClr val="tx1"/>
                </a:solidFill>
              </a:rPr>
              <a:t>Convert sunlight </a:t>
            </a:r>
          </a:p>
          <a:p>
            <a:pPr marL="0" indent="0">
              <a:buFont typeface="Wingdings 3" pitchFamily="18" charset="2"/>
              <a:buNone/>
            </a:pPr>
            <a:r>
              <a:rPr lang="en-US" sz="2500" b="1" smtClean="0">
                <a:solidFill>
                  <a:schemeClr val="tx1"/>
                </a:solidFill>
              </a:rPr>
              <a:t>to heat energy</a:t>
            </a:r>
          </a:p>
          <a:p>
            <a:pPr marL="0" indent="0">
              <a:buFont typeface="Wingdings 3" pitchFamily="18" charset="2"/>
              <a:buNone/>
            </a:pPr>
            <a:endParaRPr lang="en-US" sz="2400" smtClean="0"/>
          </a:p>
        </p:txBody>
      </p:sp>
      <p:pic>
        <p:nvPicPr>
          <p:cNvPr id="64515" name="Content Placeholder 12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46638" y="4824413"/>
            <a:ext cx="2428875" cy="1398587"/>
          </a:xfrm>
        </p:spPr>
      </p:pic>
      <p:pic>
        <p:nvPicPr>
          <p:cNvPr id="6451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7600" y="2743200"/>
            <a:ext cx="19113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6850" y="4691063"/>
            <a:ext cx="2163763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3588" y="3119438"/>
            <a:ext cx="2701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Content Placeholder 2"/>
          <p:cNvSpPr txBox="1">
            <a:spLocks/>
          </p:cNvSpPr>
          <p:nvPr/>
        </p:nvSpPr>
        <p:spPr bwMode="auto">
          <a:xfrm>
            <a:off x="8320088" y="1524000"/>
            <a:ext cx="3262312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latin typeface="Century Gothic" pitchFamily="34" charset="0"/>
              </a:rPr>
              <a:t>Capture extra sunlight</a:t>
            </a:r>
          </a:p>
        </p:txBody>
      </p:sp>
      <p:sp>
        <p:nvSpPr>
          <p:cNvPr id="64520" name="Content Placeholder 2"/>
          <p:cNvSpPr txBox="1">
            <a:spLocks/>
          </p:cNvSpPr>
          <p:nvPr/>
        </p:nvSpPr>
        <p:spPr bwMode="auto">
          <a:xfrm>
            <a:off x="4545013" y="1524000"/>
            <a:ext cx="34813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latin typeface="Century Gothic" pitchFamily="34" charset="0"/>
              </a:rPr>
              <a:t>Retain heat</a:t>
            </a:r>
          </a:p>
        </p:txBody>
      </p:sp>
      <p:pic>
        <p:nvPicPr>
          <p:cNvPr id="64521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6900" y="2616200"/>
            <a:ext cx="1430338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9188" y="2509838"/>
            <a:ext cx="16764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85238" y="4367213"/>
            <a:ext cx="212407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4" name="Title 17"/>
          <p:cNvSpPr>
            <a:spLocks noGrp="1"/>
          </p:cNvSpPr>
          <p:nvPr>
            <p:ph type="title" idx="4294967295"/>
          </p:nvPr>
        </p:nvSpPr>
        <p:spPr>
          <a:xfrm>
            <a:off x="2592388" y="381000"/>
            <a:ext cx="8786812" cy="639763"/>
          </a:xfrm>
        </p:spPr>
        <p:txBody>
          <a:bodyPr/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3200" b="1" dirty="0">
                <a:solidFill>
                  <a:srgbClr val="C00000"/>
                </a:solidFill>
                <a:latin typeface="Century Gothic" pitchFamily="34" charset="0"/>
                <a:ea typeface="+mn-ea"/>
                <a:cs typeface="Arial" charset="0"/>
              </a:rPr>
              <a:t>Solar thermal energy 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1137F-507E-453D-8BAF-27ECBCC0D3A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7106" name="Text Placeholder 6"/>
          <p:cNvSpPr txBox="1">
            <a:spLocks/>
          </p:cNvSpPr>
          <p:nvPr/>
        </p:nvSpPr>
        <p:spPr bwMode="auto">
          <a:xfrm>
            <a:off x="1833563" y="596900"/>
            <a:ext cx="5095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Solar panel cookers</a:t>
            </a:r>
          </a:p>
        </p:txBody>
      </p:sp>
      <p:sp>
        <p:nvSpPr>
          <p:cNvPr id="4" name="Content Placeholder 3"/>
          <p:cNvSpPr>
            <a:spLocks/>
          </p:cNvSpPr>
          <p:nvPr/>
        </p:nvSpPr>
        <p:spPr bwMode="auto">
          <a:xfrm>
            <a:off x="3302000" y="2743200"/>
            <a:ext cx="4040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>
                <a:solidFill>
                  <a:srgbClr val="404040"/>
                </a:solidFill>
                <a:latin typeface="Century Gothic" pitchFamily="34" charset="0"/>
              </a:rPr>
              <a:t>Aluminum foil, cardboard, plastic bag, any black pot</a:t>
            </a:r>
          </a:p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47110" name="Text Placeholder 4"/>
          <p:cNvSpPr>
            <a:spLocks/>
          </p:cNvSpPr>
          <p:nvPr/>
        </p:nvSpPr>
        <p:spPr bwMode="auto">
          <a:xfrm>
            <a:off x="7467600" y="2089150"/>
            <a:ext cx="406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b="1" i="1">
                <a:solidFill>
                  <a:schemeClr val="accent1"/>
                </a:solidFill>
                <a:latin typeface="Century Gothic" pitchFamily="34" charset="0"/>
              </a:rPr>
              <a:t>HotPot </a:t>
            </a:r>
          </a:p>
        </p:txBody>
      </p:sp>
      <p:sp>
        <p:nvSpPr>
          <p:cNvPr id="6" name="Content Placeholder 5"/>
          <p:cNvSpPr>
            <a:spLocks/>
          </p:cNvSpPr>
          <p:nvPr/>
        </p:nvSpPr>
        <p:spPr bwMode="auto">
          <a:xfrm>
            <a:off x="7489825" y="2633663"/>
            <a:ext cx="404177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>
                <a:solidFill>
                  <a:srgbClr val="404040"/>
                </a:solidFill>
                <a:latin typeface="Century Gothic" pitchFamily="34" charset="0"/>
              </a:rPr>
              <a:t>Anodized aluminum, pyrex bowl, black enamelware – 10 year lifespan</a:t>
            </a:r>
          </a:p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pic>
        <p:nvPicPr>
          <p:cNvPr id="4711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3188" y="3514725"/>
            <a:ext cx="3546475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Content Placeholder 5"/>
          <p:cNvPicPr>
            <a:picLocks noChangeAspect="1"/>
          </p:cNvPicPr>
          <p:nvPr/>
        </p:nvPicPr>
        <p:blipFill>
          <a:blip r:embed="rId3"/>
          <a:srcRect l="150" r="150"/>
          <a:stretch>
            <a:fillRect/>
          </a:stretch>
        </p:blipFill>
        <p:spPr bwMode="auto">
          <a:xfrm>
            <a:off x="3378200" y="3505200"/>
            <a:ext cx="35179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79775" y="1371600"/>
            <a:ext cx="8480425" cy="7175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>
                <a:latin typeface="Century Gothic" pitchFamily="34" charset="0"/>
              </a:rPr>
              <a:t>T: 250-300 F; for slow, even-heat, hands-free cooking</a:t>
            </a:r>
          </a:p>
        </p:txBody>
      </p:sp>
      <p:sp>
        <p:nvSpPr>
          <p:cNvPr id="47115" name="Text Placeholder 8"/>
          <p:cNvSpPr>
            <a:spLocks/>
          </p:cNvSpPr>
          <p:nvPr/>
        </p:nvSpPr>
        <p:spPr bwMode="auto">
          <a:xfrm>
            <a:off x="3302000" y="2057400"/>
            <a:ext cx="38322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b="1" i="1">
                <a:solidFill>
                  <a:schemeClr val="accent1"/>
                </a:solidFill>
                <a:latin typeface="Century Gothic" pitchFamily="34" charset="0"/>
              </a:rPr>
              <a:t>Cookit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0674F-69F8-4BB1-A5C1-5D1CC660AC5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202" name="Text Placeholder 6"/>
          <p:cNvSpPr txBox="1">
            <a:spLocks/>
          </p:cNvSpPr>
          <p:nvPr/>
        </p:nvSpPr>
        <p:spPr bwMode="auto">
          <a:xfrm>
            <a:off x="1897063" y="596900"/>
            <a:ext cx="5095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Solar ovens</a:t>
            </a:r>
          </a:p>
        </p:txBody>
      </p:sp>
      <p:sp>
        <p:nvSpPr>
          <p:cNvPr id="51203" name="Text Placeholder 2"/>
          <p:cNvSpPr>
            <a:spLocks/>
          </p:cNvSpPr>
          <p:nvPr/>
        </p:nvSpPr>
        <p:spPr bwMode="auto">
          <a:xfrm>
            <a:off x="3670300" y="2259013"/>
            <a:ext cx="3048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b="1">
                <a:solidFill>
                  <a:schemeClr val="accent1"/>
                </a:solidFill>
                <a:latin typeface="Century Gothic" pitchFamily="34" charset="0"/>
              </a:rPr>
              <a:t>Solar oven by BISS</a:t>
            </a:r>
          </a:p>
        </p:txBody>
      </p:sp>
      <p:sp>
        <p:nvSpPr>
          <p:cNvPr id="4" name="Content Placeholder 3"/>
          <p:cNvSpPr>
            <a:spLocks/>
          </p:cNvSpPr>
          <p:nvPr/>
        </p:nvSpPr>
        <p:spPr bwMode="auto">
          <a:xfrm>
            <a:off x="3670300" y="2814638"/>
            <a:ext cx="404018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>
                <a:solidFill>
                  <a:srgbClr val="404040"/>
                </a:solidFill>
                <a:latin typeface="Century Gothic" pitchFamily="34" charset="0"/>
              </a:rPr>
              <a:t>Made from local wood,  llama wool for insulation</a:t>
            </a:r>
          </a:p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51205" name="Text Placeholder 4"/>
          <p:cNvSpPr>
            <a:spLocks/>
          </p:cNvSpPr>
          <p:nvPr/>
        </p:nvSpPr>
        <p:spPr bwMode="auto">
          <a:xfrm>
            <a:off x="7835900" y="2203450"/>
            <a:ext cx="4041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Century Gothic" pitchFamily="34" charset="0"/>
              </a:rPr>
              <a:t>Global </a:t>
            </a:r>
            <a:r>
              <a:rPr lang="en-US" sz="2400" b="1" dirty="0">
                <a:solidFill>
                  <a:schemeClr val="accent1"/>
                </a:solidFill>
                <a:latin typeface="Century Gothic" pitchFamily="34" charset="0"/>
              </a:rPr>
              <a:t>Sun Oven</a:t>
            </a:r>
          </a:p>
        </p:txBody>
      </p:sp>
      <p:sp>
        <p:nvSpPr>
          <p:cNvPr id="51206" name="Content Placeholder 5"/>
          <p:cNvSpPr>
            <a:spLocks/>
          </p:cNvSpPr>
          <p:nvPr/>
        </p:nvSpPr>
        <p:spPr bwMode="auto">
          <a:xfrm>
            <a:off x="7710489" y="2814638"/>
            <a:ext cx="41449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dirty="0" smtClean="0">
                <a:solidFill>
                  <a:srgbClr val="404040"/>
                </a:solidFill>
                <a:latin typeface="Century Gothic" pitchFamily="34" charset="0"/>
              </a:rPr>
              <a:t>Tested by Sandia National Laboratories. Over 20-year lifespan.</a:t>
            </a:r>
            <a:endParaRPr lang="en-US" dirty="0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51207" name="Title 1"/>
          <p:cNvSpPr txBox="1">
            <a:spLocks/>
          </p:cNvSpPr>
          <p:nvPr/>
        </p:nvSpPr>
        <p:spPr bwMode="auto">
          <a:xfrm>
            <a:off x="3721100" y="1292225"/>
            <a:ext cx="8229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>
                <a:latin typeface="Century Gothic" pitchFamily="34" charset="0"/>
              </a:rPr>
              <a:t>T: 300-400 F; good heat retention for baking, cooking, even on partly cloudy days</a:t>
            </a:r>
          </a:p>
        </p:txBody>
      </p:sp>
      <p:pic>
        <p:nvPicPr>
          <p:cNvPr id="51208" name="Picture 2" descr="Une propriétaire de cuiseur à Col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3488" y="3544888"/>
            <a:ext cx="3094037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38" y="3544888"/>
            <a:ext cx="3043239" cy="3043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6/23/2014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The Global Alliance Clean Cookstoves and the Solar Cooking Community : towards greater collaboration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578BE-91A1-4AAD-82E2-80D3FF5E44D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2226" name="Text Placeholder 6"/>
          <p:cNvSpPr txBox="1">
            <a:spLocks/>
          </p:cNvSpPr>
          <p:nvPr/>
        </p:nvSpPr>
        <p:spPr bwMode="auto">
          <a:xfrm>
            <a:off x="1820863" y="596900"/>
            <a:ext cx="50958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3200" b="1">
                <a:solidFill>
                  <a:srgbClr val="C00000"/>
                </a:solidFill>
                <a:latin typeface="Century Gothic" pitchFamily="34" charset="0"/>
              </a:rPr>
              <a:t>Parabolic solar stoves</a:t>
            </a:r>
          </a:p>
        </p:txBody>
      </p:sp>
      <p:sp>
        <p:nvSpPr>
          <p:cNvPr id="52227" name="Text Placeholder 2"/>
          <p:cNvSpPr>
            <a:spLocks/>
          </p:cNvSpPr>
          <p:nvPr/>
        </p:nvSpPr>
        <p:spPr bwMode="auto">
          <a:xfrm>
            <a:off x="3771900" y="2089150"/>
            <a:ext cx="4040188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b="1" dirty="0">
                <a:solidFill>
                  <a:schemeClr val="accent1"/>
                </a:solidFill>
                <a:latin typeface="Century Gothic" pitchFamily="34" charset="0"/>
              </a:rPr>
              <a:t/>
            </a:r>
            <a:br>
              <a:rPr lang="en-US" sz="2400" b="1" dirty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en-US" sz="2400" b="1" dirty="0" smtClean="0">
                <a:solidFill>
                  <a:schemeClr val="accent1"/>
                </a:solidFill>
                <a:latin typeface="Century Gothic" pitchFamily="34" charset="0"/>
              </a:rPr>
              <a:t>Ningxia Hui </a:t>
            </a:r>
            <a:r>
              <a:rPr lang="en-US" sz="2400" b="1" dirty="0">
                <a:solidFill>
                  <a:schemeClr val="accent1"/>
                </a:solidFill>
                <a:latin typeface="Century Gothic" pitchFamily="34" charset="0"/>
              </a:rPr>
              <a:t>solar </a:t>
            </a:r>
            <a:r>
              <a:rPr lang="en-US" sz="2400" b="1" dirty="0" smtClean="0">
                <a:solidFill>
                  <a:schemeClr val="accent1"/>
                </a:solidFill>
                <a:latin typeface="Century Gothic" pitchFamily="34" charset="0"/>
              </a:rPr>
              <a:t>cooker</a:t>
            </a:r>
            <a:endParaRPr lang="en-US" sz="24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/>
          </p:cNvSpPr>
          <p:nvPr/>
        </p:nvSpPr>
        <p:spPr bwMode="auto">
          <a:xfrm>
            <a:off x="3771900" y="2743200"/>
            <a:ext cx="4040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dirty="0">
                <a:solidFill>
                  <a:srgbClr val="404040"/>
                </a:solidFill>
                <a:latin typeface="Century Gothic" pitchFamily="34" charset="0"/>
              </a:rPr>
              <a:t>Locally made with concrete base, mirror pieces</a:t>
            </a:r>
          </a:p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</a:pPr>
            <a:endParaRPr lang="en-US" dirty="0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52229" name="Text Placeholder 4"/>
          <p:cNvSpPr>
            <a:spLocks/>
          </p:cNvSpPr>
          <p:nvPr/>
        </p:nvSpPr>
        <p:spPr bwMode="auto">
          <a:xfrm>
            <a:off x="7937500" y="2241550"/>
            <a:ext cx="40417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sz="2400" b="1">
                <a:solidFill>
                  <a:schemeClr val="accent1"/>
                </a:solidFill>
                <a:latin typeface="Century Gothic" pitchFamily="34" charset="0"/>
              </a:rPr>
              <a:t>SolSource</a:t>
            </a:r>
          </a:p>
        </p:txBody>
      </p:sp>
      <p:sp>
        <p:nvSpPr>
          <p:cNvPr id="52230" name="Content Placeholder 5"/>
          <p:cNvSpPr>
            <a:spLocks/>
          </p:cNvSpPr>
          <p:nvPr/>
        </p:nvSpPr>
        <p:spPr bwMode="auto">
          <a:xfrm>
            <a:off x="7959725" y="2743200"/>
            <a:ext cx="404177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r>
              <a:rPr lang="en-US" dirty="0">
                <a:solidFill>
                  <a:srgbClr val="404040"/>
                </a:solidFill>
                <a:latin typeface="Century Gothic" pitchFamily="34" charset="0"/>
              </a:rPr>
              <a:t>High-quality, durable, </a:t>
            </a:r>
            <a:r>
              <a:rPr lang="en-US" dirty="0" smtClean="0">
                <a:solidFill>
                  <a:srgbClr val="404040"/>
                </a:solidFill>
                <a:latin typeface="Century Gothic" pitchFamily="34" charset="0"/>
              </a:rPr>
              <a:t>award-winning </a:t>
            </a:r>
            <a:r>
              <a:rPr lang="en-US" dirty="0">
                <a:solidFill>
                  <a:srgbClr val="404040"/>
                </a:solidFill>
                <a:latin typeface="Century Gothic" pitchFamily="34" charset="0"/>
              </a:rPr>
              <a:t>solar grill by One Earth Designs</a:t>
            </a:r>
          </a:p>
          <a:p>
            <a:pPr defTabSz="457200" eaLnBrk="0" hangingPunct="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None/>
            </a:pPr>
            <a:endParaRPr lang="en-US" dirty="0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52231" name="Title 1"/>
          <p:cNvSpPr txBox="1">
            <a:spLocks/>
          </p:cNvSpPr>
          <p:nvPr/>
        </p:nvSpPr>
        <p:spPr bwMode="auto">
          <a:xfrm>
            <a:off x="3822700" y="1290638"/>
            <a:ext cx="8483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dirty="0">
                <a:latin typeface="Century Gothic" pitchFamily="34" charset="0"/>
              </a:rPr>
              <a:t>T: </a:t>
            </a:r>
            <a:r>
              <a:rPr lang="en-US" sz="2000" b="1" dirty="0" smtClean="0">
                <a:latin typeface="Century Gothic" pitchFamily="34" charset="0"/>
              </a:rPr>
              <a:t>500-900 </a:t>
            </a:r>
            <a:r>
              <a:rPr lang="en-US" sz="2000" b="1" dirty="0">
                <a:latin typeface="Century Gothic" pitchFamily="34" charset="0"/>
              </a:rPr>
              <a:t>F; “solar flames” under the pot;  Can fry, </a:t>
            </a:r>
            <a:r>
              <a:rPr lang="en-US" sz="2000" b="1" dirty="0" err="1">
                <a:latin typeface="Century Gothic" pitchFamily="34" charset="0"/>
              </a:rPr>
              <a:t>sautée</a:t>
            </a:r>
            <a:r>
              <a:rPr lang="en-US" sz="2000" b="1" dirty="0">
                <a:latin typeface="Century Gothic" pitchFamily="34" charset="0"/>
              </a:rPr>
              <a:t>, grill; dawn to dusk</a:t>
            </a:r>
            <a:r>
              <a:rPr lang="en-US" sz="2800" b="1" dirty="0">
                <a:latin typeface="Century Gothic" pitchFamily="34" charset="0"/>
              </a:rPr>
              <a:t> </a:t>
            </a:r>
          </a:p>
        </p:txBody>
      </p:sp>
      <p:pic>
        <p:nvPicPr>
          <p:cNvPr id="5223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3395663"/>
            <a:ext cx="326072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5300" y="3913188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1046</TotalTime>
  <Words>2177</Words>
  <Application>Microsoft Office PowerPoint</Application>
  <PresentationFormat>Widescreen</PresentationFormat>
  <Paragraphs>440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MS PGothic</vt:lpstr>
      <vt:lpstr>Arial</vt:lpstr>
      <vt:lpstr>Calibri</vt:lpstr>
      <vt:lpstr>Century Gothic</vt:lpstr>
      <vt:lpstr>Wingdings 3</vt:lpstr>
      <vt:lpstr>Wisp</vt:lpstr>
      <vt:lpstr>The Global Alliance for Clean Cookstoves and the Solar Cooking community :  Towards greater collaboration </vt:lpstr>
      <vt:lpstr>PowerPoint Presentation</vt:lpstr>
      <vt:lpstr>PowerPoint Presentation</vt:lpstr>
      <vt:lpstr>PowerPoint Presentation</vt:lpstr>
      <vt:lpstr>PowerPoint Presentation</vt:lpstr>
      <vt:lpstr>Solar thermal energy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needs</vt:lpstr>
      <vt:lpstr>PowerPoint Presentation</vt:lpstr>
      <vt:lpstr>PowerPoint Presentation</vt:lpstr>
      <vt:lpstr>PowerPoint Presentation</vt:lpstr>
      <vt:lpstr>To scale up access and create a global market for solar cooking solutions through closer collaboration with the Global Alliance for Clean Cookstoves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Brock</dc:creator>
  <cp:lastModifiedBy>Sophie Brock</cp:lastModifiedBy>
  <cp:revision>66</cp:revision>
  <dcterms:created xsi:type="dcterms:W3CDTF">2014-06-21T16:21:39Z</dcterms:created>
  <dcterms:modified xsi:type="dcterms:W3CDTF">2014-08-28T19:53:03Z</dcterms:modified>
</cp:coreProperties>
</file>